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  <p:sldMasterId id="214748413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9" r:id="rId4"/>
    <p:sldId id="258" r:id="rId5"/>
    <p:sldId id="276" r:id="rId6"/>
    <p:sldId id="262" r:id="rId7"/>
    <p:sldId id="287" r:id="rId8"/>
    <p:sldId id="281" r:id="rId9"/>
    <p:sldId id="284" r:id="rId10"/>
    <p:sldId id="286" r:id="rId11"/>
    <p:sldId id="285" r:id="rId12"/>
    <p:sldId id="300" r:id="rId13"/>
    <p:sldId id="302" r:id="rId14"/>
    <p:sldId id="304" r:id="rId15"/>
    <p:sldId id="291" r:id="rId16"/>
    <p:sldId id="295" r:id="rId17"/>
    <p:sldId id="301" r:id="rId18"/>
    <p:sldId id="297" r:id="rId19"/>
    <p:sldId id="293" r:id="rId20"/>
    <p:sldId id="275" r:id="rId21"/>
    <p:sldId id="292" r:id="rId22"/>
    <p:sldId id="296" r:id="rId23"/>
    <p:sldId id="288" r:id="rId2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A0BB489-3891-4AA4-9213-A941BF09FC6A}">
          <p14:sldIdLst>
            <p14:sldId id="256"/>
            <p14:sldId id="259"/>
            <p14:sldId id="258"/>
            <p14:sldId id="276"/>
            <p14:sldId id="262"/>
            <p14:sldId id="287"/>
            <p14:sldId id="281"/>
            <p14:sldId id="284"/>
            <p14:sldId id="286"/>
            <p14:sldId id="285"/>
            <p14:sldId id="300"/>
            <p14:sldId id="302"/>
            <p14:sldId id="304"/>
            <p14:sldId id="291"/>
            <p14:sldId id="295"/>
            <p14:sldId id="301"/>
            <p14:sldId id="297"/>
            <p14:sldId id="293"/>
            <p14:sldId id="275"/>
            <p14:sldId id="292"/>
            <p14:sldId id="29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B590CC"/>
    <a:srgbClr val="77EDFD"/>
    <a:srgbClr val="4AE7FC"/>
    <a:srgbClr val="09FFFF"/>
    <a:srgbClr val="81DEFF"/>
    <a:srgbClr val="66FFFF"/>
    <a:srgbClr val="CDACE6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BAF0AE-8633-43FC-9901-ED40B8561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106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93F26-7587-4AD1-AA5F-8C265AA2B4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801" y="1"/>
            <a:ext cx="4301543" cy="34106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45211E7F-5D1B-4710-AE01-890F91559982}" type="datetimeFigureOut">
              <a:rPr lang="pt-PT" smtClean="0"/>
              <a:t>15/09/2020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E82AC-4171-4515-8BD7-4E3D846ABD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3" cy="34106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48A8-1FB0-4427-AEEE-254CBE8189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801" y="6456614"/>
            <a:ext cx="4301543" cy="34106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EA29F8D7-34DB-4AC6-815A-61993EA554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064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106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1" y="1"/>
            <a:ext cx="4301543" cy="34106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7944EE60-460E-422A-991D-573C3EA01052}" type="datetimeFigureOut">
              <a:rPr lang="pt-PT" smtClean="0"/>
              <a:t>15/09/2020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3" cy="34106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1" y="6456614"/>
            <a:ext cx="4301543" cy="34106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64AAC27B-8767-4265-8783-F2C5400B289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89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300" dirty="0" err="1">
                <a:latin typeface="微軟正黑體" panose="020B0604030504040204" pitchFamily="34" charset="-120"/>
              </a:rPr>
              <a:t>探討資訊科技的應用和其影響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AC27B-8767-4265-8783-F2C5400B289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489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C27B-8767-4265-8783-F2C5400B2899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988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C27B-8767-4265-8783-F2C5400B289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668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C27B-8767-4265-8783-F2C5400B2899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320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A79-3954-463B-A98E-2563756C2081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2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FA01-4E72-4AC5-B05E-ED0DBAECEB1D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296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9A6E-ADF8-4A73-BABA-C2685006F0E4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62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A79-3954-463B-A98E-2563756C2081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2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F7A-960A-4500-86A5-71DDBF9AF198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713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CCE-CF4B-4FB5-A638-4755F862C6F8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5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D606-1F32-458A-8418-58728FD31713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371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1015-A2DC-4ED2-8D94-4117878F4A37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61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40D8-FA5B-4F10-968C-EA201F665334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422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F91-9EB4-43D3-BB15-C560C9826BD2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53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B326BF-33C6-4EAB-A072-48C3DBB67585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38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F7A-960A-4500-86A5-71DDBF9AF198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459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C69B-7518-42CA-BB33-4C0A4865C2C9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036955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FA01-4E72-4AC5-B05E-ED0DBAECEB1D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623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9A6E-ADF8-4A73-BABA-C2685006F0E4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87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CCE-CF4B-4FB5-A638-4755F862C6F8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997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D606-1F32-458A-8418-58728FD31713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825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1015-A2DC-4ED2-8D94-4117878F4A37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40D8-FA5B-4F10-968C-EA201F665334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F91-9EB4-43D3-BB15-C560C9826BD2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3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26BF-33C6-4EAB-A072-48C3DBB67585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4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C69B-7518-42CA-BB33-4C0A4865C2C9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854539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DnDiag">
          <a:fgClr>
            <a:srgbClr val="ECDF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84C69B-7518-42CA-BB33-4C0A4865C2C9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79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ECDF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84C69B-7518-42CA-BB33-4C0A4865C2C9}" type="datetime1">
              <a:rPr lang="pt-PT" altLang="zh-TW" smtClean="0"/>
              <a:t>15/09/2020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FAA5EE-D2FC-409A-BF74-DD67F0A6F1CD}" type="slidenum">
              <a:rPr lang="pt-PT" smtClean="0"/>
              <a:t>‹#›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6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ratch.mit.edu/projects/416157189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chi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ratch.mit.edu/projects/416308815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40FD-19FE-46F3-9DA2-67051486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06" y="1541706"/>
            <a:ext cx="10883572" cy="25415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科技教育學習領域</a:t>
            </a:r>
            <a:r>
              <a:rPr 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資訊和通訊科技知識範圍</a:t>
            </a:r>
            <a:r>
              <a:rPr lang="zh-TW" altLang="en-US" sz="6000" dirty="0">
                <a:solidFill>
                  <a:schemeClr val="tx1"/>
                </a:solidFill>
              </a:rPr>
              <a:t>（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初中</a:t>
            </a:r>
            <a:r>
              <a:rPr lang="zh-TW" altLang="en-US" sz="6000" dirty="0"/>
              <a:t>）</a:t>
            </a:r>
            <a:endParaRPr lang="pt-PT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7360052" y="6414065"/>
            <a:ext cx="4822804" cy="365125"/>
          </a:xfrm>
        </p:spPr>
        <p:txBody>
          <a:bodyPr/>
          <a:lstStyle/>
          <a:p>
            <a:pPr algn="r"/>
            <a:fld id="{D17B3645-CFB8-4492-A1E9-DF7122856BF3}" type="slidenum">
              <a:rPr lang="pt-PT" sz="1400" smtClean="0"/>
              <a:pPr algn="r"/>
              <a:t>1</a:t>
            </a:fld>
            <a:endParaRPr lang="pt-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80B3-2928-433A-91F8-5AC258BE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097" y="5761702"/>
            <a:ext cx="619432" cy="61331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</a:t>
            </a:fld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79205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第四部分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當分數達至</a:t>
            </a:r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r>
              <a:rPr lang="zh-TW" altLang="en-US" sz="2800" dirty="0">
                <a:solidFill>
                  <a:schemeClr val="tx1"/>
                </a:solidFill>
              </a:rPr>
              <a:t>分時便會自動結束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4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10</a:t>
            </a:fld>
            <a:endParaRPr lang="pt-PT" sz="14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6979990" y="2465789"/>
            <a:ext cx="1437063" cy="1712664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 rotWithShape="1">
          <a:blip r:embed="rId3"/>
          <a:srcRect l="37744" t="70796" r="47267" b="10711"/>
          <a:stretch/>
        </p:blipFill>
        <p:spPr bwMode="auto">
          <a:xfrm>
            <a:off x="2937602" y="2465788"/>
            <a:ext cx="3400568" cy="2807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/>
          <p:nvPr/>
        </p:nvPicPr>
        <p:blipFill rotWithShape="1">
          <a:blip r:embed="rId4"/>
          <a:srcRect l="25825" t="46523" r="44377" b="26025"/>
          <a:stretch/>
        </p:blipFill>
        <p:spPr bwMode="auto">
          <a:xfrm>
            <a:off x="1394579" y="2465789"/>
            <a:ext cx="1543023" cy="88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/>
          <p:nvPr/>
        </p:nvPicPr>
        <p:blipFill rotWithShape="1">
          <a:blip r:embed="rId5"/>
          <a:srcRect l="28172" t="69929" r="56838" b="15912"/>
          <a:stretch/>
        </p:blipFill>
        <p:spPr bwMode="auto">
          <a:xfrm>
            <a:off x="8417053" y="2479823"/>
            <a:ext cx="3507726" cy="212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79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4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11</a:t>
            </a:fld>
            <a:endParaRPr lang="pt-PT" sz="1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6438304" y="120943"/>
            <a:ext cx="1437063" cy="1712664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 rotWithShape="1">
          <a:blip r:embed="rId4"/>
          <a:srcRect l="25825" t="46523" r="44377" b="26025"/>
          <a:stretch/>
        </p:blipFill>
        <p:spPr bwMode="auto">
          <a:xfrm>
            <a:off x="638827" y="1947927"/>
            <a:ext cx="1543023" cy="88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68387" y="251897"/>
            <a:ext cx="10058400" cy="1450757"/>
          </a:xfrm>
        </p:spPr>
        <p:txBody>
          <a:bodyPr/>
          <a:lstStyle/>
          <a:p>
            <a:r>
              <a:rPr lang="zh-TW" altLang="en-US" sz="4800" dirty="0"/>
              <a:t>活動 </a:t>
            </a:r>
            <a:r>
              <a:rPr lang="en-US" altLang="zh-TW" sz="4800" dirty="0"/>
              <a:t>2</a:t>
            </a:r>
            <a:r>
              <a:rPr lang="zh-TW" altLang="en-US" sz="4800" dirty="0"/>
              <a:t>：</a:t>
            </a:r>
            <a:r>
              <a:rPr lang="zh-TW" altLang="en-US" dirty="0"/>
              <a:t>參考答案</a:t>
            </a:r>
          </a:p>
        </p:txBody>
      </p:sp>
      <p:pic>
        <p:nvPicPr>
          <p:cNvPr id="16" name="圖片 15"/>
          <p:cNvPicPr/>
          <p:nvPr/>
        </p:nvPicPr>
        <p:blipFill rotWithShape="1">
          <a:blip r:embed="rId5"/>
          <a:srcRect l="31966" t="19360" r="44377" b="10422"/>
          <a:stretch/>
        </p:blipFill>
        <p:spPr bwMode="auto">
          <a:xfrm>
            <a:off x="8054934" y="33090"/>
            <a:ext cx="3395980" cy="6299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6E722A-7FF3-44E6-B7B9-56A90344ECBB}"/>
              </a:ext>
            </a:extLst>
          </p:cNvPr>
          <p:cNvPicPr/>
          <p:nvPr/>
        </p:nvPicPr>
        <p:blipFill rotWithShape="1">
          <a:blip r:embed="rId6"/>
          <a:srcRect l="38675" t="43566" r="49512" b="24365"/>
          <a:stretch/>
        </p:blipFill>
        <p:spPr bwMode="auto">
          <a:xfrm>
            <a:off x="2471444" y="1921461"/>
            <a:ext cx="3027482" cy="4538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94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F261-3DB7-4249-BADD-2F7408DF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活動 </a:t>
            </a:r>
            <a:r>
              <a:rPr lang="en-US" altLang="zh-TW" dirty="0"/>
              <a:t>3</a:t>
            </a:r>
            <a:r>
              <a:rPr lang="zh-TW" altLang="en-US" sz="4800" dirty="0"/>
              <a:t>：編寫</a:t>
            </a:r>
            <a:r>
              <a:rPr lang="zh-TW" altLang="en-US" sz="4800" dirty="0">
                <a:solidFill>
                  <a:schemeClr val="tx1"/>
                </a:solidFill>
              </a:rPr>
              <a:t>程式 </a:t>
            </a:r>
            <a:r>
              <a:rPr lang="zh-TW" altLang="en-US" dirty="0">
                <a:solidFill>
                  <a:schemeClr val="tx1"/>
                </a:solidFill>
              </a:rPr>
              <a:t>（</a:t>
            </a:r>
            <a:r>
              <a:rPr lang="zh-TW" altLang="en-US" sz="4800" dirty="0" smtClean="0">
                <a:solidFill>
                  <a:schemeClr val="tx1"/>
                </a:solidFill>
              </a:rPr>
              <a:t>進階版</a:t>
            </a:r>
            <a:r>
              <a:rPr lang="zh-TW" altLang="en-US" dirty="0">
                <a:solidFill>
                  <a:schemeClr val="tx1"/>
                </a:solidFill>
              </a:rPr>
              <a:t>）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A04D2-E9E1-447B-941F-9B416611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866E3-6B56-4CB2-A2A7-0F4B7078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12</a:t>
            </a:fld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56606-04B5-4D20-A8A6-1E8B989F08FB}"/>
              </a:ext>
            </a:extLst>
          </p:cNvPr>
          <p:cNvSpPr txBox="1"/>
          <p:nvPr/>
        </p:nvSpPr>
        <p:spPr>
          <a:xfrm>
            <a:off x="1097278" y="1737360"/>
            <a:ext cx="102641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/>
              <a:t>完成基礎的「</a:t>
            </a:r>
            <a:r>
              <a:rPr lang="en-US" altLang="zh-TW" sz="2800" dirty="0"/>
              <a:t>2019</a:t>
            </a:r>
            <a:r>
              <a:rPr lang="zh-TW" altLang="en-US" sz="2800" dirty="0"/>
              <a:t>冠狀病毒病</a:t>
            </a:r>
            <a:r>
              <a:rPr lang="en-US" altLang="zh-TW" sz="2800" dirty="0"/>
              <a:t>—</a:t>
            </a:r>
            <a:r>
              <a:rPr lang="zh-TW" altLang="en-US" sz="2800" dirty="0"/>
              <a:t>抗疫小知識（復課篇）」程式後，同學可構思如何將它改良</a:t>
            </a:r>
            <a:endParaRPr lang="pt-PT" sz="2800" dirty="0"/>
          </a:p>
        </p:txBody>
      </p:sp>
      <p:sp>
        <p:nvSpPr>
          <p:cNvPr id="9" name="語音泡泡: 矩形 17">
            <a:extLst>
              <a:ext uri="{FF2B5EF4-FFF2-40B4-BE49-F238E27FC236}">
                <a16:creationId xmlns:a16="http://schemas.microsoft.com/office/drawing/2014/main" id="{684CD9EC-A1CC-44AF-9C99-E1F69758703F}"/>
              </a:ext>
            </a:extLst>
          </p:cNvPr>
          <p:cNvSpPr/>
          <p:nvPr/>
        </p:nvSpPr>
        <p:spPr>
          <a:xfrm>
            <a:off x="1542191" y="2868981"/>
            <a:ext cx="5732816" cy="2526157"/>
          </a:xfrm>
          <a:prstGeom prst="wedgeRectCallout">
            <a:avLst>
              <a:gd name="adj1" fmla="val 88695"/>
              <a:gd name="adj2" fmla="val 29964"/>
            </a:avLst>
          </a:prstGeom>
          <a:solidFill>
            <a:srgbClr val="B590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bg1"/>
                </a:solidFill>
              </a:rPr>
              <a:t>同學們，你可以重用／修改投影片</a:t>
            </a:r>
            <a:r>
              <a:rPr lang="en-US" altLang="zh-TW" sz="2800" dirty="0">
                <a:solidFill>
                  <a:schemeClr val="bg1"/>
                </a:solidFill>
              </a:rPr>
              <a:t>9</a:t>
            </a:r>
            <a:r>
              <a:rPr lang="zh-TW" altLang="en-US" sz="2800" dirty="0">
                <a:solidFill>
                  <a:schemeClr val="bg1"/>
                </a:solidFill>
              </a:rPr>
              <a:t>的程序碼，建立扣分功能，如當籃子未能成功接到防疫圖片時便會扣分。</a:t>
            </a:r>
            <a:endParaRPr lang="en-US" altLang="zh-TW" sz="2800" i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1" name="Picture 2" descr="同心抗疫">
            <a:extLst>
              <a:ext uri="{FF2B5EF4-FFF2-40B4-BE49-F238E27FC236}">
                <a16:creationId xmlns:a16="http://schemas.microsoft.com/office/drawing/2014/main" id="{368F2748-9308-4A08-B323-900F63F8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15" y="3429000"/>
            <a:ext cx="2714604" cy="27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2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F261-3DB7-4249-BADD-2F7408DF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活動 </a:t>
            </a:r>
            <a:r>
              <a:rPr lang="en-US" altLang="zh-TW" dirty="0"/>
              <a:t>3</a:t>
            </a:r>
            <a:r>
              <a:rPr lang="zh-TW" altLang="en-US" sz="4800" dirty="0"/>
              <a:t>：編寫</a:t>
            </a:r>
            <a:r>
              <a:rPr lang="zh-TW" altLang="en-US" sz="4800" dirty="0">
                <a:solidFill>
                  <a:schemeClr val="tx1"/>
                </a:solidFill>
              </a:rPr>
              <a:t>程式 </a:t>
            </a:r>
            <a:r>
              <a:rPr lang="zh-TW" altLang="en-US" dirty="0">
                <a:solidFill>
                  <a:schemeClr val="tx1"/>
                </a:solidFill>
              </a:rPr>
              <a:t>（進階版）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A04D2-E9E1-447B-941F-9B416611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866E3-6B56-4CB2-A2A7-0F4B7078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13</a:t>
            </a:fld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56606-04B5-4D20-A8A6-1E8B989F08FB}"/>
              </a:ext>
            </a:extLst>
          </p:cNvPr>
          <p:cNvSpPr txBox="1"/>
          <p:nvPr/>
        </p:nvSpPr>
        <p:spPr>
          <a:xfrm>
            <a:off x="1097280" y="1897331"/>
            <a:ext cx="1011520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扣分功能：當籃子未能成功接到防疫圖片時便會扣分</a:t>
            </a:r>
            <a:endParaRPr lang="en-US" altLang="zh-TW" sz="2800" dirty="0"/>
          </a:p>
          <a:p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3" name="圖片 11">
            <a:extLst>
              <a:ext uri="{FF2B5EF4-FFF2-40B4-BE49-F238E27FC236}">
                <a16:creationId xmlns:a16="http://schemas.microsoft.com/office/drawing/2014/main" id="{798E95F9-8B53-4909-8ED4-A0D562CCF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1533259" y="2688242"/>
            <a:ext cx="1437063" cy="1712664"/>
          </a:xfrm>
          <a:prstGeom prst="rect">
            <a:avLst/>
          </a:prstGeom>
        </p:spPr>
      </p:pic>
      <p:pic>
        <p:nvPicPr>
          <p:cNvPr id="11" name="Picture 4" descr="9 slide test image 1">
            <a:extLst>
              <a:ext uri="{FF2B5EF4-FFF2-40B4-BE49-F238E27FC236}">
                <a16:creationId xmlns:a16="http://schemas.microsoft.com/office/drawing/2014/main" id="{AF8B8B8F-0247-4A08-B510-BF4DE0D9D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39" y="3926781"/>
            <a:ext cx="2135779" cy="21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6A0AD-1220-41A0-80A2-27BFED71D348}"/>
              </a:ext>
            </a:extLst>
          </p:cNvPr>
          <p:cNvPicPr/>
          <p:nvPr/>
        </p:nvPicPr>
        <p:blipFill rotWithShape="1">
          <a:blip r:embed="rId4"/>
          <a:srcRect l="51850" t="34273" r="30911" b="49635"/>
          <a:stretch/>
        </p:blipFill>
        <p:spPr bwMode="auto">
          <a:xfrm>
            <a:off x="3290390" y="2688242"/>
            <a:ext cx="5728983" cy="3007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893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活動</a:t>
            </a:r>
            <a:r>
              <a:rPr lang="en-US" altLang="zh-TW" dirty="0"/>
              <a:t>3</a:t>
            </a:r>
            <a:r>
              <a:rPr lang="zh-TW" altLang="en-US" sz="4800" dirty="0"/>
              <a:t>：編寫</a:t>
            </a:r>
            <a:r>
              <a:rPr lang="zh-TW" altLang="en-US" sz="4800" dirty="0">
                <a:solidFill>
                  <a:schemeClr val="tx1"/>
                </a:solidFill>
              </a:rPr>
              <a:t>程式 </a:t>
            </a:r>
            <a:r>
              <a:rPr lang="zh-TW" altLang="en-US" dirty="0">
                <a:solidFill>
                  <a:schemeClr val="tx1"/>
                </a:solidFill>
              </a:rPr>
              <a:t>（進階版）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14</a:t>
            </a:fld>
            <a:endParaRPr lang="pt-PT"/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23477" t="64727" r="70202" b="22558"/>
          <a:stretch/>
        </p:blipFill>
        <p:spPr bwMode="auto">
          <a:xfrm>
            <a:off x="1239764" y="3229982"/>
            <a:ext cx="1696233" cy="213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5134F-C6D5-4B10-9EE6-83C3BF674D43}"/>
              </a:ext>
            </a:extLst>
          </p:cNvPr>
          <p:cNvPicPr/>
          <p:nvPr/>
        </p:nvPicPr>
        <p:blipFill rotWithShape="1">
          <a:blip r:embed="rId3"/>
          <a:srcRect l="30468" t="29545" r="41325" b="62182"/>
          <a:stretch/>
        </p:blipFill>
        <p:spPr bwMode="auto">
          <a:xfrm>
            <a:off x="3066507" y="3641029"/>
            <a:ext cx="7017248" cy="11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*">
            <a:extLst>
              <a:ext uri="{FF2B5EF4-FFF2-40B4-BE49-F238E27FC236}">
                <a16:creationId xmlns:a16="http://schemas.microsoft.com/office/drawing/2014/main" id="{FBF2A0D2-B583-41F9-A31F-800A66BA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483" y="4296207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B7608B4-805F-432A-BDD6-09EC2DC16455}"/>
              </a:ext>
            </a:extLst>
          </p:cNvPr>
          <p:cNvSpPr/>
          <p:nvPr/>
        </p:nvSpPr>
        <p:spPr>
          <a:xfrm>
            <a:off x="1239764" y="1924472"/>
            <a:ext cx="9594491" cy="121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</a:rPr>
              <a:t>同學可以</a:t>
            </a:r>
            <a:r>
              <a:rPr lang="zh-TW" altLang="en-US" sz="2800" dirty="0">
                <a:solidFill>
                  <a:schemeClr val="bg1">
                    <a:lumMod val="95000"/>
                  </a:schemeClr>
                </a:solidFill>
              </a:rPr>
              <a:t>改變</a:t>
            </a:r>
            <a:r>
              <a:rPr lang="zh-TW" altLang="en-US" sz="2800">
                <a:solidFill>
                  <a:schemeClr val="bg1">
                    <a:lumMod val="95000"/>
                  </a:schemeClr>
                </a:solidFill>
              </a:rPr>
              <a:t>結束</a:t>
            </a:r>
            <a:r>
              <a:rPr lang="zh-TW" altLang="en-US" sz="2800" smtClean="0">
                <a:solidFill>
                  <a:schemeClr val="bg1">
                    <a:lumMod val="95000"/>
                  </a:schemeClr>
                </a:solidFill>
              </a:rPr>
              <a:t>方式</a:t>
            </a:r>
            <a:r>
              <a:rPr lang="zh-TW" altLang="en-US" sz="2800" b="1" smtClean="0">
                <a:solidFill>
                  <a:schemeClr val="bg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bg1">
                    <a:lumMod val="95000"/>
                  </a:schemeClr>
                </a:solidFill>
              </a:rPr>
              <a:t>如加入內置計時器，紀錄完成活動的所需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</a:rPr>
              <a:t>時間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。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4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15</a:t>
            </a:fld>
            <a:endParaRPr lang="pt-PT" sz="1400" dirty="0"/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25825" t="46523" r="44377" b="26025"/>
          <a:stretch/>
        </p:blipFill>
        <p:spPr bwMode="auto">
          <a:xfrm>
            <a:off x="116006" y="1901724"/>
            <a:ext cx="1280716" cy="881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68387" y="251897"/>
            <a:ext cx="10058400" cy="1450757"/>
          </a:xfrm>
        </p:spPr>
        <p:txBody>
          <a:bodyPr/>
          <a:lstStyle/>
          <a:p>
            <a:r>
              <a:rPr lang="zh-TW" altLang="en-US" sz="4800" dirty="0"/>
              <a:t>活動 </a:t>
            </a:r>
            <a:r>
              <a:rPr lang="en-US" altLang="zh-TW" dirty="0"/>
              <a:t>3</a:t>
            </a:r>
            <a:r>
              <a:rPr lang="zh-TW" altLang="en-US" sz="4800" dirty="0"/>
              <a:t>：</a:t>
            </a:r>
            <a:r>
              <a:rPr lang="zh-TW" altLang="en-US" dirty="0"/>
              <a:t>參考答案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F6095-12EF-455E-87AF-0AE0640A867B}"/>
              </a:ext>
            </a:extLst>
          </p:cNvPr>
          <p:cNvPicPr/>
          <p:nvPr/>
        </p:nvPicPr>
        <p:blipFill rotWithShape="1">
          <a:blip r:embed="rId4"/>
          <a:srcRect l="24817" t="42151" r="45270" b="16289"/>
          <a:stretch/>
        </p:blipFill>
        <p:spPr bwMode="auto">
          <a:xfrm>
            <a:off x="1508461" y="1960251"/>
            <a:ext cx="4902546" cy="402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圖片 11">
            <a:extLst>
              <a:ext uri="{FF2B5EF4-FFF2-40B4-BE49-F238E27FC236}">
                <a16:creationId xmlns:a16="http://schemas.microsoft.com/office/drawing/2014/main" id="{77E93FC7-EEFB-4796-844F-49DBF85F45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6495081" y="118789"/>
            <a:ext cx="1437063" cy="1712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05D11-8791-4EA4-9DAF-4F756DCF53BF}"/>
              </a:ext>
            </a:extLst>
          </p:cNvPr>
          <p:cNvPicPr/>
          <p:nvPr/>
        </p:nvPicPr>
        <p:blipFill rotWithShape="1">
          <a:blip r:embed="rId6"/>
          <a:srcRect l="36672" t="22651" r="44826" b="12153"/>
          <a:stretch/>
        </p:blipFill>
        <p:spPr bwMode="auto">
          <a:xfrm>
            <a:off x="8016779" y="118789"/>
            <a:ext cx="3355406" cy="665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75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53" y="20789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活動 </a:t>
            </a:r>
            <a:r>
              <a:rPr lang="en-US" altLang="zh-TW" sz="4400" dirty="0"/>
              <a:t>3</a:t>
            </a:r>
            <a:r>
              <a:rPr lang="zh-TW" altLang="en-US" sz="4400" dirty="0"/>
              <a:t>：參考答案</a:t>
            </a:r>
            <a:endParaRPr lang="pt-PT" sz="4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8587A4-3F04-4EE5-ABAE-BF7FF30A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68" y="3648080"/>
            <a:ext cx="8115936" cy="182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2800" dirty="0">
                <a:solidFill>
                  <a:schemeClr val="tx1"/>
                </a:solidFill>
              </a:rPr>
              <a:t>「</a:t>
            </a:r>
            <a:r>
              <a:rPr lang="en-US" altLang="zh-TW" sz="2800" dirty="0">
                <a:solidFill>
                  <a:schemeClr val="tx1"/>
                </a:solidFill>
              </a:rPr>
              <a:t>2019</a:t>
            </a:r>
            <a:r>
              <a:rPr lang="zh-TW" altLang="en-US" sz="2800" dirty="0">
                <a:solidFill>
                  <a:schemeClr val="tx1"/>
                </a:solidFill>
              </a:rPr>
              <a:t>冠狀病毒病</a:t>
            </a:r>
            <a:r>
              <a:rPr lang="en-US" altLang="zh-TW" sz="2800" dirty="0">
                <a:solidFill>
                  <a:schemeClr val="tx1"/>
                </a:solidFill>
              </a:rPr>
              <a:t>—</a:t>
            </a:r>
            <a:r>
              <a:rPr lang="zh-TW" altLang="en-US" sz="2800" dirty="0">
                <a:solidFill>
                  <a:schemeClr val="tx1"/>
                </a:solidFill>
              </a:rPr>
              <a:t>抗疫小知識</a:t>
            </a:r>
            <a:r>
              <a:rPr lang="en-US" altLang="zh-TW" sz="2800" dirty="0">
                <a:solidFill>
                  <a:schemeClr val="tx1"/>
                </a:solidFill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</a:rPr>
              <a:t>進階版）</a:t>
            </a:r>
            <a:r>
              <a:rPr lang="zh-TW" altLang="en-US" sz="2800" dirty="0"/>
              <a:t>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</a:t>
            </a:r>
            <a:r>
              <a:rPr lang="zh-TW" altLang="en-US" sz="2400" dirty="0">
                <a:solidFill>
                  <a:schemeClr val="tx1"/>
                </a:solidFill>
              </a:rPr>
              <a:t>網址</a:t>
            </a:r>
            <a:r>
              <a:rPr lang="zh-TW" altLang="en-US" sz="2400" dirty="0"/>
              <a:t>：</a:t>
            </a:r>
            <a:r>
              <a:rPr lang="en-US" sz="2400" b="0" i="0" dirty="0">
                <a:effectLst/>
                <a:latin typeface="Verdana" panose="020B0604030504040204" pitchFamily="34" charset="0"/>
                <a:hlinkClick r:id="rId2"/>
              </a:rPr>
              <a:t>https://scratch.mit.edu/projects/416157189/</a:t>
            </a:r>
            <a:endParaRPr lang="en-US" altLang="zh-TW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7369196" y="6401078"/>
            <a:ext cx="4822804" cy="365125"/>
          </a:xfrm>
        </p:spPr>
        <p:txBody>
          <a:bodyPr/>
          <a:lstStyle/>
          <a:p>
            <a:pPr algn="r"/>
            <a:fld id="{2F45C465-801E-4982-96CF-604E0EC5377B}" type="slidenum">
              <a:rPr lang="pt-PT" sz="1400" smtClean="0"/>
              <a:pPr algn="r"/>
              <a:t>16</a:t>
            </a:fld>
            <a:endParaRPr lang="pt-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454F5-A6D5-41AF-8225-4C22A41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544" y="5718571"/>
            <a:ext cx="811019" cy="503578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16</a:t>
            </a:fld>
            <a:endParaRPr lang="pt-PT" sz="1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5D56B1-31FC-4CE4-8975-FFC565BC3112}"/>
              </a:ext>
            </a:extLst>
          </p:cNvPr>
          <p:cNvSpPr/>
          <p:nvPr/>
        </p:nvSpPr>
        <p:spPr>
          <a:xfrm>
            <a:off x="683289" y="2216414"/>
            <a:ext cx="10752974" cy="121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同學可在以下網頁，操作程式</a:t>
            </a:r>
            <a:r>
              <a:rPr lang="zh-TW" altLang="zh-HK" sz="2800" b="1" dirty="0">
                <a:solidFill>
                  <a:schemeClr val="bg1"/>
                </a:solidFill>
              </a:rPr>
              <a:t>，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並</a:t>
            </a:r>
            <a:r>
              <a:rPr lang="zh-TW" altLang="en-US" sz="2800" b="1" dirty="0">
                <a:solidFill>
                  <a:schemeClr val="bg1"/>
                </a:solidFill>
              </a:rPr>
              <a:t>發揮創意，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構思如何進一步優化程式。</a:t>
            </a:r>
            <a:endParaRPr lang="en-HK" altLang="zh-TW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2" name="Picture 2" descr="*">
            <a:extLst>
              <a:ext uri="{FF2B5EF4-FFF2-40B4-BE49-F238E27FC236}">
                <a16:creationId xmlns:a16="http://schemas.microsoft.com/office/drawing/2014/main" id="{B28E797A-BD92-45BC-9C54-EA2174C0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03" y="3630359"/>
            <a:ext cx="2655897" cy="26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5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55D-4E8F-4F5B-A235-513E2B98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活動 </a:t>
            </a:r>
            <a:r>
              <a:rPr lang="en-US" altLang="zh-TW" dirty="0"/>
              <a:t>4</a:t>
            </a:r>
            <a:r>
              <a:rPr lang="zh-TW" altLang="en-US" sz="4800" dirty="0"/>
              <a:t>：</a:t>
            </a:r>
            <a:r>
              <a:rPr lang="zh-TW" altLang="en-US" dirty="0">
                <a:solidFill>
                  <a:schemeClr val="tx1"/>
                </a:solidFill>
              </a:rPr>
              <a:t>延伸活動</a:t>
            </a:r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71136-04B5-4A47-8130-00493776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66495-D51B-4824-B2C6-DDB80BCB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17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00255-8203-4B57-BB28-93EDBE0F83A8}"/>
              </a:ext>
            </a:extLst>
          </p:cNvPr>
          <p:cNvSpPr/>
          <p:nvPr/>
        </p:nvSpPr>
        <p:spPr>
          <a:xfrm>
            <a:off x="999064" y="1948926"/>
            <a:ext cx="10854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同學可加入以下內容 </a:t>
            </a:r>
            <a:r>
              <a:rPr lang="en-US" altLang="zh-TW" sz="2800" dirty="0"/>
              <a:t>/ </a:t>
            </a:r>
            <a:r>
              <a:rPr lang="zh-TW" altLang="en-US" sz="2800" dirty="0"/>
              <a:t>功能，增加活動的趣味性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    - </a:t>
            </a:r>
            <a:r>
              <a:rPr lang="zh-TW" altLang="en-US" sz="2800" dirty="0"/>
              <a:t>建立活動名稱、規則及參考資料等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    - </a:t>
            </a:r>
            <a:r>
              <a:rPr lang="zh-TW" altLang="en-US" sz="2800" dirty="0" smtClean="0"/>
              <a:t>加入</a:t>
            </a:r>
            <a:r>
              <a:rPr lang="zh-TW" altLang="en-US" sz="2800" dirty="0"/>
              <a:t>更多新角色代表不同的</a:t>
            </a:r>
            <a:r>
              <a:rPr lang="zh-TW" altLang="en-US" sz="2800" dirty="0">
                <a:latin typeface="+mn-ea"/>
              </a:rPr>
              <a:t>預防措施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    - </a:t>
            </a:r>
            <a:r>
              <a:rPr lang="zh-TW" altLang="en-US" sz="2800" dirty="0"/>
              <a:t>利用語音擴充功能，將文字轉化成語音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    - </a:t>
            </a:r>
            <a:r>
              <a:rPr lang="zh-TW" altLang="en-US" sz="2800" dirty="0"/>
              <a:t>利用</a:t>
            </a:r>
            <a:r>
              <a:rPr lang="en-US" altLang="zh-TW" sz="2800" dirty="0"/>
              <a:t>Scratch 3.0</a:t>
            </a:r>
            <a:r>
              <a:rPr lang="zh-TW" altLang="en-US" sz="2800" dirty="0"/>
              <a:t>設有的擴展功能 ，加入自創音樂</a:t>
            </a:r>
          </a:p>
        </p:txBody>
      </p:sp>
      <p:pic>
        <p:nvPicPr>
          <p:cNvPr id="7" name="Picture 4" descr="9 slide test image 1">
            <a:extLst>
              <a:ext uri="{FF2B5EF4-FFF2-40B4-BE49-F238E27FC236}">
                <a16:creationId xmlns:a16="http://schemas.microsoft.com/office/drawing/2014/main" id="{38B3B036-FC65-4415-AD7E-BB55E17FAE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92" y="4837627"/>
            <a:ext cx="1490647" cy="15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6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建立活動名稱、規則及參考資料等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18</a:t>
            </a:fld>
            <a:endParaRPr lang="pt-PT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37563" t="61549" r="50518" b="23136"/>
          <a:stretch/>
        </p:blipFill>
        <p:spPr bwMode="auto">
          <a:xfrm>
            <a:off x="479054" y="3216822"/>
            <a:ext cx="2879725" cy="231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3"/>
          <a:srcRect l="42452" t="25914" r="48159" b="68165"/>
          <a:stretch/>
        </p:blipFill>
        <p:spPr bwMode="auto">
          <a:xfrm>
            <a:off x="8653289" y="2435682"/>
            <a:ext cx="260985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矩形 9"/>
          <p:cNvSpPr/>
          <p:nvPr/>
        </p:nvSpPr>
        <p:spPr>
          <a:xfrm>
            <a:off x="4474954" y="1901956"/>
            <a:ext cx="7366119" cy="43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/>
          <p:nvPr/>
        </p:nvPicPr>
        <p:blipFill rotWithShape="1">
          <a:blip r:embed="rId4"/>
          <a:srcRect l="38939" t="29256" r="47630" b="42752"/>
          <a:stretch/>
        </p:blipFill>
        <p:spPr bwMode="auto">
          <a:xfrm>
            <a:off x="5124259" y="2437441"/>
            <a:ext cx="2879725" cy="375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矩形 11"/>
          <p:cNvSpPr/>
          <p:nvPr/>
        </p:nvSpPr>
        <p:spPr>
          <a:xfrm>
            <a:off x="4474954" y="2007956"/>
            <a:ext cx="7366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當背景轉換時觸發不同的事件，並在適當的時候顯示和隱藏角色</a:t>
            </a:r>
          </a:p>
        </p:txBody>
      </p:sp>
      <p:sp>
        <p:nvSpPr>
          <p:cNvPr id="13" name="矩形 12"/>
          <p:cNvSpPr/>
          <p:nvPr/>
        </p:nvSpPr>
        <p:spPr>
          <a:xfrm>
            <a:off x="363873" y="1901956"/>
            <a:ext cx="3776251" cy="43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79054" y="2007956"/>
            <a:ext cx="3559188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+mn-ea"/>
              </a:rPr>
              <a:t>加入不同背景</a:t>
            </a:r>
            <a:r>
              <a:rPr lang="zh-TW" altLang="en-US" dirty="0">
                <a:latin typeface="+mn-ea"/>
              </a:rPr>
              <a:t>：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活動開始時列出名稱和規則， 然後進入主頁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669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26" y="13884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加入更多新角色</a:t>
            </a:r>
            <a:endParaRPr lang="pt-PT" sz="4400" strike="sngStrike" dirty="0">
              <a:solidFill>
                <a:schemeClr val="tx1"/>
              </a:solidFill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587829" y="1780907"/>
            <a:ext cx="10515601" cy="3995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可加入更多新角色代表不同的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預防措施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參考投影片</a:t>
            </a:r>
            <a:r>
              <a:rPr lang="en-US" altLang="zh-TW" sz="2800" dirty="0">
                <a:solidFill>
                  <a:schemeClr val="tx1"/>
                </a:solidFill>
              </a:rPr>
              <a:t>11</a:t>
            </a:r>
            <a:r>
              <a:rPr lang="zh-TW" altLang="en-US" sz="2800" dirty="0">
                <a:solidFill>
                  <a:schemeClr val="tx1"/>
                </a:solidFill>
              </a:rPr>
              <a:t>「防疫圖片」的程序碼，運用已學習的編程技巧，重用和修改已有的程序碼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>
          <a:xfrm>
            <a:off x="7369196" y="6409143"/>
            <a:ext cx="4822804" cy="365125"/>
          </a:xfrm>
        </p:spPr>
        <p:txBody>
          <a:bodyPr/>
          <a:lstStyle/>
          <a:p>
            <a:pPr algn="r"/>
            <a:fld id="{9233593B-703E-42E2-8909-8606FEA99F49}" type="slidenum">
              <a:rPr lang="pt-PT" sz="1400" smtClean="0"/>
              <a:pPr algn="r"/>
              <a:t>19</a:t>
            </a:fld>
            <a:endParaRPr lang="pt-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454F5-A6D5-41AF-8225-4C22A41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053" y="4398770"/>
            <a:ext cx="811019" cy="503578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19</a:t>
            </a:fld>
            <a:endParaRPr lang="pt-PT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B5E53-4354-45CE-99F6-8F4D3DF9E872}"/>
              </a:ext>
            </a:extLst>
          </p:cNvPr>
          <p:cNvGrpSpPr/>
          <p:nvPr/>
        </p:nvGrpSpPr>
        <p:grpSpPr>
          <a:xfrm>
            <a:off x="1558666" y="3385185"/>
            <a:ext cx="9711667" cy="2232655"/>
            <a:chOff x="1791932" y="3543481"/>
            <a:chExt cx="9711667" cy="2232655"/>
          </a:xfrm>
        </p:grpSpPr>
        <p:sp>
          <p:nvSpPr>
            <p:cNvPr id="8" name="左-右雙向箭號 6">
              <a:extLst>
                <a:ext uri="{FF2B5EF4-FFF2-40B4-BE49-F238E27FC236}">
                  <a16:creationId xmlns:a16="http://schemas.microsoft.com/office/drawing/2014/main" id="{7C981734-0E7E-47E7-BEA5-71BC67FF7AA6}"/>
                </a:ext>
              </a:extLst>
            </p:cNvPr>
            <p:cNvSpPr/>
            <p:nvPr/>
          </p:nvSpPr>
          <p:spPr>
            <a:xfrm>
              <a:off x="4178672" y="3998165"/>
              <a:ext cx="2470290" cy="104346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7">
              <a:extLst>
                <a:ext uri="{FF2B5EF4-FFF2-40B4-BE49-F238E27FC236}">
                  <a16:creationId xmlns:a16="http://schemas.microsoft.com/office/drawing/2014/main" id="{E88F59BE-468C-4E26-AF86-9E865F391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5" t="21271" r="28310" b="21768"/>
            <a:stretch/>
          </p:blipFill>
          <p:spPr>
            <a:xfrm>
              <a:off x="7223287" y="3543481"/>
              <a:ext cx="2098296" cy="2160000"/>
            </a:xfrm>
            <a:prstGeom prst="rect">
              <a:avLst/>
            </a:prstGeom>
          </p:spPr>
        </p:pic>
        <p:pic>
          <p:nvPicPr>
            <p:cNvPr id="11" name="圖片 8">
              <a:extLst>
                <a:ext uri="{FF2B5EF4-FFF2-40B4-BE49-F238E27FC236}">
                  <a16:creationId xmlns:a16="http://schemas.microsoft.com/office/drawing/2014/main" id="{C8CE6B2D-21AB-441E-9E39-1B64D26E5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5" t="26102" r="21080" b="15922"/>
            <a:stretch/>
          </p:blipFill>
          <p:spPr>
            <a:xfrm>
              <a:off x="1791932" y="3616136"/>
              <a:ext cx="1812415" cy="2160000"/>
            </a:xfrm>
            <a:prstGeom prst="rect">
              <a:avLst/>
            </a:prstGeom>
          </p:spPr>
        </p:pic>
        <p:pic>
          <p:nvPicPr>
            <p:cNvPr id="13" name="圖片 9">
              <a:extLst>
                <a:ext uri="{FF2B5EF4-FFF2-40B4-BE49-F238E27FC236}">
                  <a16:creationId xmlns:a16="http://schemas.microsoft.com/office/drawing/2014/main" id="{002B9D6F-972A-4689-80FD-FD80B8B67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6" t="20559" r="30287" b="21936"/>
            <a:stretch/>
          </p:blipFill>
          <p:spPr>
            <a:xfrm>
              <a:off x="9609340" y="3543481"/>
              <a:ext cx="1894259" cy="2160000"/>
            </a:xfrm>
            <a:prstGeom prst="rect">
              <a:avLst/>
            </a:prstGeom>
          </p:spPr>
        </p:pic>
      </p:grpSp>
      <p:sp>
        <p:nvSpPr>
          <p:cNvPr id="15" name="語音泡泡: 矩形 7">
            <a:extLst>
              <a:ext uri="{FF2B5EF4-FFF2-40B4-BE49-F238E27FC236}">
                <a16:creationId xmlns:a16="http://schemas.microsoft.com/office/drawing/2014/main" id="{B2F77D87-10A6-442E-A165-F157476BFE7E}"/>
              </a:ext>
            </a:extLst>
          </p:cNvPr>
          <p:cNvSpPr/>
          <p:nvPr/>
        </p:nvSpPr>
        <p:spPr>
          <a:xfrm>
            <a:off x="8242784" y="5776136"/>
            <a:ext cx="2438355" cy="560351"/>
          </a:xfrm>
          <a:prstGeom prst="wedgeRectCallout">
            <a:avLst>
              <a:gd name="adj1" fmla="val -47150"/>
              <a:gd name="adj2" fmla="val 22722"/>
            </a:avLst>
          </a:prstGeom>
          <a:solidFill>
            <a:srgbClr val="B59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</a:rPr>
              <a:t>可加入的新角色</a:t>
            </a:r>
          </a:p>
        </p:txBody>
      </p:sp>
    </p:spTree>
    <p:extLst>
      <p:ext uri="{BB962C8B-B14F-4D97-AF65-F5344CB8AC3E}">
        <p14:creationId xmlns:p14="http://schemas.microsoft.com/office/powerpoint/2010/main" val="276544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2551-27F1-427A-A452-506C889B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38" y="624440"/>
            <a:ext cx="10547708" cy="1450757"/>
          </a:xfrm>
        </p:spPr>
        <p:txBody>
          <a:bodyPr>
            <a:normAutofit/>
          </a:bodyPr>
          <a:lstStyle/>
          <a:p>
            <a:r>
              <a:rPr lang="zh-TW" altLang="en-US" b="1" u="sng" dirty="0"/>
              <a:t>製作「抗疫小知識」</a:t>
            </a:r>
            <a:r>
              <a:rPr lang="zh-TW" altLang="en-US" b="1" u="sng" dirty="0">
                <a:solidFill>
                  <a:schemeClr val="tx1"/>
                </a:solidFill>
              </a:rPr>
              <a:t>程式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endParaRPr lang="pt-PT" sz="4800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A6DD5-2449-47AC-BC3C-9B08ED9C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09" y="1896839"/>
            <a:ext cx="107055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u="sng" dirty="0">
                <a:solidFill>
                  <a:schemeClr val="tx1"/>
                </a:solidFill>
              </a:rPr>
              <a:t>1.  </a:t>
            </a:r>
            <a:r>
              <a:rPr lang="zh-TW" altLang="en-US" sz="2800" b="1" u="sng" dirty="0">
                <a:solidFill>
                  <a:schemeClr val="tx1"/>
                </a:solidFill>
              </a:rPr>
              <a:t>目標</a:t>
            </a:r>
            <a:r>
              <a:rPr lang="en-US" altLang="zh-TW" sz="2800" b="1" u="sng" dirty="0">
                <a:solidFill>
                  <a:schemeClr val="tx1"/>
                </a:solidFill>
              </a:rPr>
              <a:t>: </a:t>
            </a: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了解有關預防感染病毒的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方法</a:t>
            </a:r>
            <a:r>
              <a:rPr lang="zh-TW" altLang="en-US" sz="2800" dirty="0">
                <a:solidFill>
                  <a:schemeClr val="tx1"/>
                </a:solidFill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</a:rPr>
              <a:t>建立學生積極面對疫情的態度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掌握編程的基本概念和技巧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培育學生小心判斷網上資訊的準確性和可靠性的意識</a:t>
            </a:r>
            <a:endParaRPr lang="en-US" altLang="zh-TW" sz="2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b="1" u="sng" dirty="0">
                <a:solidFill>
                  <a:schemeClr val="tx1"/>
                </a:solidFill>
              </a:rPr>
              <a:t>2.  </a:t>
            </a:r>
            <a:r>
              <a:rPr lang="zh-TW" altLang="en-US" sz="2800" b="1" u="sng" dirty="0">
                <a:solidFill>
                  <a:schemeClr val="tx1"/>
                </a:solidFill>
              </a:rPr>
              <a:t>學習內容</a:t>
            </a:r>
            <a:endParaRPr lang="en-US" altLang="zh-TW" sz="2800" b="1" u="sng" dirty="0">
              <a:solidFill>
                <a:schemeClr val="tx1"/>
              </a:solidFill>
            </a:endParaRPr>
          </a:p>
          <a:p>
            <a:pPr marL="898525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HK" sz="2800" dirty="0">
                <a:solidFill>
                  <a:schemeClr val="tx1"/>
                </a:solidFill>
              </a:rPr>
              <a:t>K2 </a:t>
            </a:r>
            <a:r>
              <a:rPr lang="zh-TW" altLang="zh-HK" sz="2800" dirty="0">
                <a:solidFill>
                  <a:schemeClr val="tx1"/>
                </a:solidFill>
              </a:rPr>
              <a:t>程序編寫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HK" dirty="0">
                <a:solidFill>
                  <a:schemeClr val="tx1"/>
                </a:solidFill>
              </a:rPr>
              <a:t>解決問題的過程及技巧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zh-HK" dirty="0">
                <a:solidFill>
                  <a:schemeClr val="tx1"/>
                </a:solidFill>
              </a:rPr>
              <a:t>數據操作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 marL="531813" indent="-90488"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chemeClr val="tx1"/>
                </a:solidFill>
              </a:rPr>
              <a:t>  K16 </a:t>
            </a:r>
            <a:r>
              <a:rPr lang="zh-TW" altLang="zh-HK" sz="2900" dirty="0">
                <a:solidFill>
                  <a:schemeClr val="tx1"/>
                </a:solidFill>
              </a:rPr>
              <a:t>資訊處理</a:t>
            </a:r>
            <a:r>
              <a:rPr lang="zh-TW" altLang="zh-HK" sz="2800" dirty="0">
                <a:solidFill>
                  <a:schemeClr val="tx1"/>
                </a:solidFill>
              </a:rPr>
              <a:t>及演示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HK" dirty="0">
                <a:solidFill>
                  <a:schemeClr val="tx1"/>
                </a:solidFill>
              </a:rPr>
              <a:t>多媒體元素</a:t>
            </a:r>
            <a:r>
              <a:rPr lang="zh-TW" altLang="en-US" dirty="0">
                <a:solidFill>
                  <a:schemeClr val="tx1"/>
                </a:solidFill>
              </a:rPr>
              <a:t>及製作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</a:p>
          <a:p>
            <a:pPr marL="531813" indent="-90488"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chemeClr val="tx1"/>
                </a:solidFill>
              </a:rPr>
              <a:t>  </a:t>
            </a:r>
            <a:r>
              <a:rPr lang="en-US" altLang="zh-TW" sz="17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E1 </a:t>
            </a:r>
            <a:r>
              <a:rPr lang="zh-HK" altLang="zh-HK" sz="2800" dirty="0">
                <a:solidFill>
                  <a:schemeClr val="tx1"/>
                </a:solidFill>
              </a:rPr>
              <a:t>電腦網絡</a:t>
            </a:r>
            <a:r>
              <a:rPr lang="en-US" altLang="zh-HK" sz="2800" dirty="0">
                <a:solidFill>
                  <a:schemeClr val="tx1"/>
                </a:solidFill>
              </a:rPr>
              <a:t> </a:t>
            </a:r>
            <a:r>
              <a:rPr lang="en-US" altLang="zh-TW" sz="2100" dirty="0">
                <a:solidFill>
                  <a:schemeClr val="tx1"/>
                </a:solidFill>
              </a:rPr>
              <a:t>(</a:t>
            </a:r>
            <a:r>
              <a:rPr lang="zh-TW" altLang="en-US" sz="2100" dirty="0">
                <a:solidFill>
                  <a:schemeClr val="tx1"/>
                </a:solidFill>
              </a:rPr>
              <a:t>電腦通訊的應用及其影響</a:t>
            </a:r>
            <a:r>
              <a:rPr lang="en-US" altLang="zh-TW" sz="2100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	</a:t>
            </a:r>
            <a:endParaRPr lang="en-US" altLang="zh-TW" dirty="0">
              <a:solidFill>
                <a:schemeClr val="tx1"/>
              </a:solidFill>
            </a:endParaRPr>
          </a:p>
          <a:p>
            <a:pPr marL="531813" indent="-90488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369196" y="6407656"/>
            <a:ext cx="4822804" cy="365125"/>
          </a:xfrm>
        </p:spPr>
        <p:txBody>
          <a:bodyPr/>
          <a:lstStyle/>
          <a:p>
            <a:pPr algn="r"/>
            <a:fld id="{C95ABDA3-0927-4742-89AC-85AA4A1504A1}" type="slidenum">
              <a:rPr lang="pt-PT" sz="1400" smtClean="0"/>
              <a:pPr algn="r"/>
              <a:t>2</a:t>
            </a:fld>
            <a:endParaRPr lang="pt-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41C3B-8361-4E0A-BAC7-96D3655F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383" y="5744599"/>
            <a:ext cx="811019" cy="503578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2</a:t>
            </a:fld>
            <a:endParaRPr lang="pt-PT" sz="1400" dirty="0"/>
          </a:p>
        </p:txBody>
      </p:sp>
      <p:pic>
        <p:nvPicPr>
          <p:cNvPr id="6" name="Picture 2" descr="同心抗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59" y="408817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70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加入語音擴充功能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利用</a:t>
            </a:r>
            <a:r>
              <a:rPr lang="en-US" altLang="zh-TW" sz="3200" dirty="0"/>
              <a:t>Scratch 3.0</a:t>
            </a:r>
            <a:r>
              <a:rPr lang="zh-TW" altLang="en-US" sz="3200" dirty="0"/>
              <a:t>設有的擴展功能，將文字轉化成語音。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20</a:t>
            </a:fld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38385-D164-4BDF-BD9A-B820D63F91AC}"/>
              </a:ext>
            </a:extLst>
          </p:cNvPr>
          <p:cNvPicPr/>
          <p:nvPr/>
        </p:nvPicPr>
        <p:blipFill rotWithShape="1">
          <a:blip r:embed="rId2"/>
          <a:srcRect l="30468" t="34272" r="43718" b="57652"/>
          <a:stretch/>
        </p:blipFill>
        <p:spPr bwMode="auto">
          <a:xfrm>
            <a:off x="1415357" y="2671410"/>
            <a:ext cx="6268143" cy="1102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94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加入</a:t>
            </a:r>
            <a:r>
              <a:rPr lang="zh-TW" altLang="en-US" dirty="0"/>
              <a:t>自創音樂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231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利用</a:t>
            </a:r>
            <a:r>
              <a:rPr lang="en-US" altLang="zh-TW" sz="3200" dirty="0"/>
              <a:t>Scratch 3.0</a:t>
            </a:r>
            <a:r>
              <a:rPr lang="zh-TW" altLang="en-US" sz="3200" dirty="0"/>
              <a:t>設有的擴展功能，加入自己所創作的音樂。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5EE-D2FC-409A-BF74-DD67F0A6F1CD}" type="slidenum">
              <a:rPr lang="pt-PT" smtClean="0"/>
              <a:t>21</a:t>
            </a:fld>
            <a:endParaRPr lang="pt-PT"/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4784" t="26055" r="77789" b="37146"/>
          <a:stretch/>
        </p:blipFill>
        <p:spPr bwMode="auto">
          <a:xfrm>
            <a:off x="1383031" y="2493788"/>
            <a:ext cx="2697728" cy="355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51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學習總結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4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22</a:t>
            </a:fld>
            <a:endParaRPr lang="pt-PT" sz="1400" dirty="0"/>
          </a:p>
        </p:txBody>
      </p:sp>
      <p:sp>
        <p:nvSpPr>
          <p:cNvPr id="10" name="矩形 9"/>
          <p:cNvSpPr/>
          <p:nvPr/>
        </p:nvSpPr>
        <p:spPr>
          <a:xfrm>
            <a:off x="1097280" y="1737360"/>
            <a:ext cx="941996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590CC"/>
              </a:buClr>
            </a:pPr>
            <a:r>
              <a:rPr lang="zh-TW" altLang="zh-HK" sz="2000" b="1" dirty="0"/>
              <a:t>程序編寫</a:t>
            </a:r>
            <a:endParaRPr lang="en-US" altLang="zh-TW" sz="2000" b="1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/>
              <a:t>學習定義及分析問題，把問題拆解為小任務</a:t>
            </a:r>
            <a:endParaRPr lang="en-US" altLang="zh-TW" sz="2000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/>
              <a:t>運用分支</a:t>
            </a:r>
            <a:r>
              <a:rPr lang="en-US" altLang="zh-TW" sz="2000" dirty="0"/>
              <a:t>/</a:t>
            </a:r>
            <a:r>
              <a:rPr lang="zh-TW" altLang="en-US" sz="2000" dirty="0"/>
              <a:t>選擇、循環等編程</a:t>
            </a:r>
            <a:r>
              <a:rPr lang="zh-TW" altLang="en-US" sz="2000" dirty="0" smtClean="0"/>
              <a:t>技巧</a:t>
            </a:r>
            <a:endParaRPr lang="en-US" altLang="zh-TW" sz="2000" dirty="0" smtClean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透過</a:t>
            </a:r>
            <a:r>
              <a:rPr lang="zh-TW" altLang="en-US" sz="2000" dirty="0"/>
              <a:t>設計、重用及混合程序碼</a:t>
            </a:r>
            <a:r>
              <a:rPr lang="zh-TW" altLang="en-US" sz="2000" dirty="0" smtClean="0"/>
              <a:t>實踐編</a:t>
            </a:r>
            <a:r>
              <a:rPr lang="zh-TW" altLang="en-US" sz="2000" dirty="0"/>
              <a:t>程概念</a:t>
            </a:r>
            <a:endParaRPr lang="en-US" altLang="zh-TW" sz="2000" dirty="0" smtClean="0"/>
          </a:p>
          <a:p>
            <a:pPr>
              <a:spcBef>
                <a:spcPts val="600"/>
              </a:spcBef>
              <a:buClr>
                <a:srgbClr val="B590CC"/>
              </a:buClr>
            </a:pPr>
            <a:r>
              <a:rPr lang="zh-TW" altLang="zh-HK" sz="2000" b="1" dirty="0" smtClean="0"/>
              <a:t>資訊處理及演示</a:t>
            </a:r>
            <a:endParaRPr lang="en-US" altLang="zh-TW" sz="2000" b="1" dirty="0" smtClean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從</a:t>
            </a:r>
            <a:r>
              <a:rPr lang="zh-TW" altLang="en-US" sz="2000" dirty="0"/>
              <a:t>互聯網搜尋及下載有用的資訊</a:t>
            </a:r>
            <a:endParaRPr lang="en-US" altLang="zh-TW" sz="2000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/>
              <a:t>多媒體製作 </a:t>
            </a:r>
            <a:r>
              <a:rPr lang="en-US" altLang="zh-TW" sz="2000" dirty="0"/>
              <a:t>- </a:t>
            </a:r>
            <a:r>
              <a:rPr lang="zh-TW" altLang="en-US" sz="2000" dirty="0"/>
              <a:t>建立或擷取影像，把多媒體元素融入產品中</a:t>
            </a:r>
            <a:endParaRPr lang="en-US" altLang="zh-TW" sz="2000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HK" altLang="en-US" sz="2000" dirty="0"/>
              <a:t>編輯多媒體元素</a:t>
            </a:r>
            <a:endParaRPr lang="en-US" altLang="zh-HK" sz="2000" dirty="0"/>
          </a:p>
          <a:p>
            <a:pPr>
              <a:spcBef>
                <a:spcPts val="600"/>
              </a:spcBef>
              <a:buClr>
                <a:srgbClr val="B590CC"/>
              </a:buClr>
            </a:pPr>
            <a:r>
              <a:rPr lang="zh-TW" altLang="en-US" sz="2000" b="1" dirty="0"/>
              <a:t>電腦網絡</a:t>
            </a:r>
            <a:endParaRPr lang="en-US" altLang="zh-TW" sz="2000" b="1" strike="sngStrike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/>
              <a:t>電腦網絡的使用</a:t>
            </a:r>
            <a:endParaRPr lang="en-US" altLang="zh-TW" sz="2000" dirty="0"/>
          </a:p>
          <a:p>
            <a:pPr>
              <a:spcBef>
                <a:spcPts val="600"/>
              </a:spcBef>
              <a:buClr>
                <a:srgbClr val="B590CC"/>
              </a:buClr>
            </a:pPr>
            <a:r>
              <a:rPr lang="zh-CN" altLang="en-US" sz="2000" b="1" dirty="0"/>
              <a:t>資訊素養</a:t>
            </a:r>
            <a:endParaRPr lang="en-US" altLang="zh-CN" sz="2000" b="1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HK" altLang="en-US" sz="2000" dirty="0"/>
              <a:t>建立正確</a:t>
            </a:r>
            <a:r>
              <a:rPr lang="zh-HK" altLang="en-US" sz="2000" dirty="0">
                <a:solidFill>
                  <a:srgbClr val="00B050"/>
                </a:solidFill>
              </a:rPr>
              <a:t>、</a:t>
            </a:r>
            <a:r>
              <a:rPr lang="zh-HK" altLang="en-US" sz="2000" dirty="0"/>
              <a:t>謹慎</a:t>
            </a:r>
            <a:r>
              <a:rPr lang="zh-CN" altLang="en-US" sz="2000" dirty="0" smtClean="0"/>
              <a:t>及合乎道德</a:t>
            </a:r>
            <a:r>
              <a:rPr lang="zh-HK" altLang="en-US" sz="2000" dirty="0" smtClean="0"/>
              <a:t>的態度</a:t>
            </a:r>
            <a:r>
              <a:rPr lang="zh-HK" altLang="en-US" sz="2000" dirty="0"/>
              <a:t>瀏覽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和使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</a:t>
            </a:r>
            <a:r>
              <a:rPr lang="zh-HK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互聯網</a:t>
            </a:r>
            <a:endParaRPr lang="en-US" altLang="zh-HK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小心</a:t>
            </a:r>
            <a:r>
              <a:rPr lang="zh-TW" altLang="en-US" sz="2000" dirty="0"/>
              <a:t>判斷網上資訊的準確性和可靠性</a:t>
            </a:r>
            <a:endParaRPr lang="en-US" altLang="zh-TW" sz="2000" i="1" dirty="0"/>
          </a:p>
          <a:p>
            <a:pPr marL="457200" indent="-457200">
              <a:buClr>
                <a:srgbClr val="B590CC"/>
              </a:buClr>
              <a:buFont typeface="Wingdings" panose="05000000000000000000" pitchFamily="2" charset="2"/>
              <a:buChar char="Ø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838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59" y="328963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</a:rPr>
              <a:t>例子：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7367315" y="6402455"/>
            <a:ext cx="4822804" cy="365125"/>
          </a:xfrm>
        </p:spPr>
        <p:txBody>
          <a:bodyPr/>
          <a:lstStyle/>
          <a:p>
            <a:pPr algn="r"/>
            <a:fld id="{D97AEB9C-41B9-41DD-8576-A111CAEB471F}" type="slidenum">
              <a:rPr lang="pt-PT" sz="1400" smtClean="0"/>
              <a:pPr algn="r"/>
              <a:t>3</a:t>
            </a:fld>
            <a:endParaRPr lang="pt-PT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AD1C6-E0C9-459B-903E-E8DCC3C5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940" y="5695438"/>
            <a:ext cx="811019" cy="503578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3</a:t>
            </a:fld>
            <a:endParaRPr lang="pt-PT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434A1-887F-48D6-B8A3-4986CBA35181}"/>
              </a:ext>
            </a:extLst>
          </p:cNvPr>
          <p:cNvSpPr/>
          <p:nvPr/>
        </p:nvSpPr>
        <p:spPr>
          <a:xfrm>
            <a:off x="1053192" y="1966338"/>
            <a:ext cx="10291816" cy="197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sz="3200" dirty="0">
                <a:latin typeface="+mn-ea"/>
              </a:rPr>
              <a:t>在疫情期間，學校可以採取哪些預防措施，以減低傳播和感染</a:t>
            </a:r>
            <a:r>
              <a:rPr lang="en-US" altLang="zh-TW" sz="3200" dirty="0">
                <a:latin typeface="+mn-ea"/>
              </a:rPr>
              <a:t>2019 </a:t>
            </a:r>
            <a:r>
              <a:rPr lang="zh-TW" altLang="en-US" sz="3200" dirty="0">
                <a:latin typeface="+mn-ea"/>
              </a:rPr>
              <a:t>冠狀病毒病的風險？</a:t>
            </a:r>
            <a:endParaRPr lang="en-US" altLang="zh-TW" sz="3200" dirty="0"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+mn-ea"/>
              </a:rPr>
              <a:t>同學可瀏覽互聯網，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從政府或可靠網站</a:t>
            </a:r>
            <a:r>
              <a:rPr lang="zh-TW" altLang="en-US" sz="3200" dirty="0" smtClean="0">
                <a:solidFill>
                  <a:schemeClr val="bg1"/>
                </a:solidFill>
                <a:latin typeface="+mn-ea"/>
              </a:rPr>
              <a:t>蒐集</a:t>
            </a:r>
            <a:r>
              <a:rPr lang="zh-TW" altLang="en-US" sz="3200" dirty="0">
                <a:solidFill>
                  <a:schemeClr val="bg1"/>
                </a:solidFill>
                <a:latin typeface="+mn-ea"/>
              </a:rPr>
              <a:t>有關資料：</a:t>
            </a:r>
            <a:endParaRPr lang="en-US" altLang="zh-TW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 t="20559" r="30287" b="21936"/>
          <a:stretch/>
        </p:blipFill>
        <p:spPr>
          <a:xfrm>
            <a:off x="7960388" y="4075319"/>
            <a:ext cx="1894259" cy="21600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DF09D3D-E5E3-4000-90EE-858549277979}"/>
              </a:ext>
            </a:extLst>
          </p:cNvPr>
          <p:cNvSpPr/>
          <p:nvPr/>
        </p:nvSpPr>
        <p:spPr>
          <a:xfrm>
            <a:off x="1131849" y="6091008"/>
            <a:ext cx="107741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zh-TW" altLang="en-US" sz="1200" dirty="0"/>
              <a:t>參考資料：取自衞生署「新型冠状病毒專頁」</a:t>
            </a:r>
            <a:r>
              <a:rPr lang="en-US" altLang="zh-TW" sz="1200" dirty="0"/>
              <a:t>(</a:t>
            </a:r>
            <a:r>
              <a:rPr lang="en-US" altLang="zh-TW" sz="1200" dirty="0">
                <a:hlinkClick r:id="rId3"/>
              </a:rPr>
              <a:t>https://www.coronavirus.gov.hk/chi/index.html</a:t>
            </a:r>
            <a:r>
              <a:rPr lang="en-US" altLang="zh-TW" sz="1200" dirty="0"/>
              <a:t>)</a:t>
            </a:r>
            <a:r>
              <a:rPr lang="zh-TW" altLang="en-US" sz="1200" dirty="0"/>
              <a:t>，有關預防新型冠狀病毒的健康指引。</a:t>
            </a: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 txBox="1">
            <a:spLocks/>
          </p:cNvSpPr>
          <p:nvPr/>
        </p:nvSpPr>
        <p:spPr>
          <a:xfrm>
            <a:off x="1284249" y="408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/>
              <a:t>活動 </a:t>
            </a:r>
            <a:r>
              <a:rPr lang="en-US" altLang="zh-TW" sz="4400"/>
              <a:t>1</a:t>
            </a:r>
            <a:r>
              <a:rPr lang="zh-TW" altLang="en-US" sz="4400"/>
              <a:t>：</a:t>
            </a:r>
            <a:r>
              <a:rPr lang="zh-TW" altLang="en-US" sz="4400">
                <a:solidFill>
                  <a:schemeClr val="tx1"/>
                </a:solidFill>
                <a:latin typeface="+mn-ea"/>
              </a:rPr>
              <a:t>蒐</a:t>
            </a:r>
            <a:r>
              <a:rPr lang="zh-TW" altLang="en-US" sz="4400"/>
              <a:t>集</a:t>
            </a:r>
            <a:r>
              <a:rPr lang="zh-TW" altLang="en-US" sz="4400">
                <a:solidFill>
                  <a:schemeClr val="tx1"/>
                </a:solidFill>
              </a:rPr>
              <a:t>資訊（</a:t>
            </a:r>
            <a:r>
              <a:rPr lang="zh-TW" altLang="en-US" sz="4400"/>
              <a:t>一）</a:t>
            </a:r>
            <a:endParaRPr lang="pt-PT" sz="4400" strike="sngStrike" dirty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21271" r="28310" b="21768"/>
          <a:stretch/>
        </p:blipFill>
        <p:spPr>
          <a:xfrm>
            <a:off x="5377925" y="4075319"/>
            <a:ext cx="2098296" cy="21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3081343" y="4075319"/>
            <a:ext cx="181241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64876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活動 </a:t>
            </a:r>
            <a:r>
              <a:rPr lang="en-US" altLang="zh-TW" sz="4400" dirty="0"/>
              <a:t>1</a:t>
            </a:r>
            <a:r>
              <a:rPr lang="zh-TW" altLang="en-US" sz="4400" dirty="0"/>
              <a:t>：</a:t>
            </a:r>
            <a:r>
              <a:rPr lang="zh-TW" altLang="en-US" sz="4400" dirty="0">
                <a:solidFill>
                  <a:schemeClr val="tx1"/>
                </a:solidFill>
                <a:latin typeface="+mn-ea"/>
              </a:rPr>
              <a:t>蒐</a:t>
            </a:r>
            <a:r>
              <a:rPr lang="zh-TW" altLang="en-US" sz="4400" dirty="0">
                <a:solidFill>
                  <a:schemeClr val="tx1"/>
                </a:solidFill>
              </a:rPr>
              <a:t>集資訊（</a:t>
            </a:r>
            <a:r>
              <a:rPr lang="zh-TW" altLang="en-US" sz="4400" dirty="0"/>
              <a:t>二）</a:t>
            </a:r>
            <a:endParaRPr lang="zh-TW" altLang="en-US" sz="4400" strike="sngStrike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8587A4-3F04-4EE5-ABAE-BF7FF30A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04" y="1800727"/>
            <a:ext cx="10854576" cy="4232415"/>
          </a:xfrm>
        </p:spPr>
        <p:txBody>
          <a:bodyPr>
            <a:normAutofit/>
          </a:bodyPr>
          <a:lstStyle/>
          <a:p>
            <a:pPr marL="871400" lvl="5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同學於互聯網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蒐</a:t>
            </a:r>
            <a:r>
              <a:rPr lang="zh-TW" altLang="en-US" sz="2800" dirty="0">
                <a:solidFill>
                  <a:schemeClr val="tx1"/>
                </a:solidFill>
              </a:rPr>
              <a:t>集資料時，應小心判斷資訊的可靠性和準確性。</a:t>
            </a:r>
            <a:endParaRPr lang="en-US" altLang="zh-TW" sz="800" dirty="0">
              <a:solidFill>
                <a:schemeClr val="tx1"/>
              </a:solidFill>
            </a:endParaRPr>
          </a:p>
          <a:p>
            <a:pPr marL="871400" lvl="5" indent="0">
              <a:buNone/>
            </a:pPr>
            <a:endParaRPr lang="en-US" altLang="zh-TW" sz="700" dirty="0">
              <a:solidFill>
                <a:schemeClr val="tx1"/>
              </a:solidFill>
            </a:endParaRP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</a:rPr>
              <a:t>資訊的可靠性：資訊是否來自具公信力和可靠的網站，如政府或相關機構的官方網站，並有實證或數據支持。</a:t>
            </a: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資訊的準確性：一般而言，太舊的資訊未必能準確反映現況。同學可透過資料的上載日期得知資訊是否最近更新。</a:t>
            </a:r>
            <a:endParaRPr lang="en-HK" altLang="zh-TW" sz="2800" dirty="0">
              <a:solidFill>
                <a:schemeClr val="tx1"/>
              </a:solidFill>
            </a:endParaRP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HK" altLang="zh-TW" sz="2800" dirty="0">
              <a:solidFill>
                <a:schemeClr val="tx1"/>
              </a:solidFill>
            </a:endParaRPr>
          </a:p>
          <a:p>
            <a:pPr marL="44132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HK" altLang="zh-TW" sz="2800" dirty="0">
              <a:solidFill>
                <a:schemeClr val="tx1"/>
              </a:solidFill>
            </a:endParaRPr>
          </a:p>
          <a:p>
            <a:pPr marL="982663" indent="-541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zh-TW" altLang="en-US" sz="2800" dirty="0">
              <a:solidFill>
                <a:schemeClr val="tx1"/>
              </a:solidFill>
            </a:endParaRPr>
          </a:p>
          <a:p>
            <a:pPr marL="871400" lvl="5" indent="0">
              <a:buNone/>
            </a:pPr>
            <a:endParaRPr lang="en-US" altLang="zh-TW" sz="2800" dirty="0"/>
          </a:p>
        </p:txBody>
      </p:sp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>
          <a:xfrm>
            <a:off x="7364458" y="6398267"/>
            <a:ext cx="4822804" cy="365125"/>
          </a:xfrm>
        </p:spPr>
        <p:txBody>
          <a:bodyPr/>
          <a:lstStyle/>
          <a:p>
            <a:pPr algn="r"/>
            <a:fld id="{E763B806-F779-46C1-AE3C-3052B96E1A43}" type="slidenum">
              <a:rPr lang="pt-PT" sz="1400" smtClean="0"/>
              <a:pPr algn="r"/>
              <a:t>4</a:t>
            </a:fld>
            <a:endParaRPr lang="pt-PT" sz="1400" dirty="0"/>
          </a:p>
        </p:txBody>
      </p:sp>
      <p:pic>
        <p:nvPicPr>
          <p:cNvPr id="9" name="Picture 6" descr="同心抗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11" y="423826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語音泡泡: 矩形 17">
            <a:extLst>
              <a:ext uri="{FF2B5EF4-FFF2-40B4-BE49-F238E27FC236}">
                <a16:creationId xmlns:a16="http://schemas.microsoft.com/office/drawing/2014/main" id="{E0B0F212-3D46-4967-AE8C-13A56DBAA2BB}"/>
              </a:ext>
            </a:extLst>
          </p:cNvPr>
          <p:cNvSpPr/>
          <p:nvPr/>
        </p:nvSpPr>
        <p:spPr>
          <a:xfrm>
            <a:off x="2204185" y="5125594"/>
            <a:ext cx="6824775" cy="984574"/>
          </a:xfrm>
          <a:prstGeom prst="wedgeRectCallout">
            <a:avLst>
              <a:gd name="adj1" fmla="val 63691"/>
              <a:gd name="adj2" fmla="val 80"/>
            </a:avLst>
          </a:prstGeom>
          <a:solidFill>
            <a:srgbClr val="B590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K" altLang="zh-TW" sz="2800" dirty="0">
              <a:solidFill>
                <a:schemeClr val="bg1"/>
              </a:solidFill>
            </a:endParaRPr>
          </a:p>
          <a:p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建議同學在</a:t>
            </a: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蒐</a:t>
            </a: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集資料時加入日期以作紀錄，方便日後參考。</a:t>
            </a:r>
          </a:p>
          <a:p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36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53" y="20789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活動 </a:t>
            </a:r>
            <a:r>
              <a:rPr lang="en-US" altLang="zh-TW" sz="4400" dirty="0"/>
              <a:t>2</a:t>
            </a:r>
            <a:r>
              <a:rPr lang="zh-TW" altLang="en-US" sz="4400" dirty="0"/>
              <a:t>：編寫</a:t>
            </a:r>
            <a:r>
              <a:rPr lang="zh-TW" altLang="en-US" sz="4400" dirty="0">
                <a:solidFill>
                  <a:schemeClr val="tx1"/>
                </a:solidFill>
              </a:rPr>
              <a:t>程式 </a:t>
            </a:r>
            <a:r>
              <a:rPr lang="en-US" altLang="zh-TW" sz="4400" dirty="0">
                <a:solidFill>
                  <a:schemeClr val="tx1"/>
                </a:solidFill>
              </a:rPr>
              <a:t>- </a:t>
            </a:r>
            <a:r>
              <a:rPr lang="zh-TW" altLang="en-US" sz="4400" dirty="0">
                <a:solidFill>
                  <a:schemeClr val="tx1"/>
                </a:solidFill>
              </a:rPr>
              <a:t>基礎版</a:t>
            </a:r>
            <a:endParaRPr lang="pt-PT" sz="4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8587A4-3F04-4EE5-ABAE-BF7FF30A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09" y="4050994"/>
            <a:ext cx="8125984" cy="1667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2800" dirty="0">
                <a:solidFill>
                  <a:schemeClr val="tx1"/>
                </a:solidFill>
              </a:rPr>
              <a:t>「</a:t>
            </a:r>
            <a:r>
              <a:rPr lang="en-US" altLang="zh-TW" sz="2800" dirty="0">
                <a:solidFill>
                  <a:schemeClr val="tx1"/>
                </a:solidFill>
              </a:rPr>
              <a:t>2019</a:t>
            </a:r>
            <a:r>
              <a:rPr lang="zh-TW" altLang="en-US" sz="2800" dirty="0">
                <a:solidFill>
                  <a:schemeClr val="tx1"/>
                </a:solidFill>
              </a:rPr>
              <a:t>冠狀病毒病</a:t>
            </a:r>
            <a:r>
              <a:rPr lang="en-US" altLang="zh-TW" sz="2800" dirty="0">
                <a:solidFill>
                  <a:schemeClr val="tx1"/>
                </a:solidFill>
              </a:rPr>
              <a:t>—</a:t>
            </a:r>
            <a:r>
              <a:rPr lang="zh-TW" altLang="en-US" sz="2800" dirty="0">
                <a:solidFill>
                  <a:schemeClr val="tx1"/>
                </a:solidFill>
              </a:rPr>
              <a:t>抗疫小知識</a:t>
            </a:r>
            <a:r>
              <a:rPr lang="en-US" altLang="zh-TW" sz="2800" dirty="0">
                <a:solidFill>
                  <a:schemeClr val="tx1"/>
                </a:solidFill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</a:rPr>
              <a:t>復課篇）</a:t>
            </a:r>
            <a:r>
              <a:rPr lang="zh-TW" altLang="en-US" sz="2800" dirty="0"/>
              <a:t>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</a:t>
            </a:r>
            <a:r>
              <a:rPr lang="zh-TW" altLang="en-US" sz="2400" dirty="0">
                <a:solidFill>
                  <a:schemeClr val="tx1"/>
                </a:solidFill>
              </a:rPr>
              <a:t>網址</a:t>
            </a:r>
            <a:r>
              <a:rPr lang="zh-TW" altLang="en-US" sz="2400" dirty="0"/>
              <a:t>：</a:t>
            </a:r>
            <a:r>
              <a:rPr lang="en-US" dirty="0"/>
              <a:t> </a:t>
            </a:r>
            <a:r>
              <a:rPr lang="en-US" sz="2400" dirty="0">
                <a:hlinkClick r:id="rId2"/>
              </a:rPr>
              <a:t>https://scratch.mit.edu/projects/416308815/</a:t>
            </a:r>
            <a:r>
              <a:rPr lang="en-US" sz="2400" dirty="0"/>
              <a:t> </a:t>
            </a:r>
            <a:endParaRPr lang="en-US" altLang="zh-TW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7369196" y="6401078"/>
            <a:ext cx="4822804" cy="365125"/>
          </a:xfrm>
        </p:spPr>
        <p:txBody>
          <a:bodyPr/>
          <a:lstStyle/>
          <a:p>
            <a:pPr algn="r"/>
            <a:fld id="{2F45C465-801E-4982-96CF-604E0EC5377B}" type="slidenum">
              <a:rPr lang="pt-PT" sz="1400" smtClean="0"/>
              <a:pPr algn="r"/>
              <a:t>5</a:t>
            </a:fld>
            <a:endParaRPr lang="pt-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454F5-A6D5-41AF-8225-4C22A41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544" y="5718571"/>
            <a:ext cx="811019" cy="503578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5</a:t>
            </a:fld>
            <a:endParaRPr lang="pt-PT" sz="1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5D56B1-31FC-4CE4-8975-FFC565BC3112}"/>
              </a:ext>
            </a:extLst>
          </p:cNvPr>
          <p:cNvSpPr/>
          <p:nvPr/>
        </p:nvSpPr>
        <p:spPr>
          <a:xfrm>
            <a:off x="664562" y="1921614"/>
            <a:ext cx="10515600" cy="11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bg1"/>
                </a:solidFill>
              </a:rPr>
              <a:t>試參考以下網頁，製</a:t>
            </a:r>
            <a:r>
              <a:rPr lang="zh-TW" altLang="zh-HK" sz="2800" dirty="0">
                <a:solidFill>
                  <a:schemeClr val="bg1"/>
                </a:solidFill>
              </a:rPr>
              <a:t>作一個有關</a:t>
            </a:r>
            <a:r>
              <a:rPr lang="zh-TW" altLang="en-US" sz="2800" dirty="0">
                <a:solidFill>
                  <a:schemeClr val="bg1"/>
                </a:solidFill>
              </a:rPr>
              <a:t>「抗疫小知識」</a:t>
            </a:r>
            <a:r>
              <a:rPr lang="zh-TW" altLang="zh-HK" sz="2800" dirty="0">
                <a:solidFill>
                  <a:schemeClr val="bg1"/>
                </a:solidFill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</a:rPr>
              <a:t>程式</a:t>
            </a:r>
            <a:r>
              <a:rPr lang="zh-TW" altLang="zh-HK" sz="2800" dirty="0">
                <a:solidFill>
                  <a:schemeClr val="bg1"/>
                </a:solidFill>
              </a:rPr>
              <a:t>，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</a:rPr>
              <a:t>幫助學生建立正確的防疫觀念</a:t>
            </a:r>
            <a:r>
              <a:rPr lang="zh-TW" altLang="en-US" sz="2800" dirty="0">
                <a:solidFill>
                  <a:schemeClr val="bg1"/>
                </a:solidFill>
              </a:rPr>
              <a:t>，減低病毒在學校擴散的風險。</a:t>
            </a:r>
            <a:endParaRPr lang="en-HK" altLang="zh-TW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DBC23-E43C-47EF-A97B-E1845CE59C8B}"/>
              </a:ext>
            </a:extLst>
          </p:cNvPr>
          <p:cNvPicPr/>
          <p:nvPr/>
        </p:nvPicPr>
        <p:blipFill rotWithShape="1">
          <a:blip r:embed="rId3"/>
          <a:srcRect l="60602" t="26590" r="2172" b="24168"/>
          <a:stretch/>
        </p:blipFill>
        <p:spPr bwMode="auto">
          <a:xfrm>
            <a:off x="7471318" y="3232750"/>
            <a:ext cx="3959860" cy="294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9FA554-E07C-4540-8DF5-999E428B6104}"/>
              </a:ext>
            </a:extLst>
          </p:cNvPr>
          <p:cNvSpPr/>
          <p:nvPr/>
        </p:nvSpPr>
        <p:spPr>
          <a:xfrm>
            <a:off x="7369196" y="3133339"/>
            <a:ext cx="4177364" cy="31185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475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ECDF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90277" y="1774962"/>
            <a:ext cx="10058400" cy="491066"/>
          </a:xfrm>
        </p:spPr>
        <p:txBody>
          <a:bodyPr>
            <a:normAutofit/>
          </a:bodyPr>
          <a:lstStyle/>
          <a:p>
            <a:r>
              <a:rPr lang="zh-TW" altLang="en-US" sz="2100" dirty="0">
                <a:solidFill>
                  <a:schemeClr val="tx1"/>
                </a:solidFill>
              </a:rPr>
              <a:t>我們可以將「</a:t>
            </a:r>
            <a:r>
              <a:rPr lang="en-US" altLang="zh-TW" sz="2100" dirty="0">
                <a:solidFill>
                  <a:schemeClr val="tx1"/>
                </a:solidFill>
              </a:rPr>
              <a:t>2019</a:t>
            </a:r>
            <a:r>
              <a:rPr lang="zh-TW" altLang="en-US" sz="2100" dirty="0">
                <a:solidFill>
                  <a:schemeClr val="tx1"/>
                </a:solidFill>
              </a:rPr>
              <a:t>冠狀病毒病</a:t>
            </a:r>
            <a:r>
              <a:rPr lang="en-US" altLang="zh-TW" sz="2100" dirty="0">
                <a:solidFill>
                  <a:schemeClr val="tx1"/>
                </a:solidFill>
              </a:rPr>
              <a:t>—</a:t>
            </a:r>
            <a:r>
              <a:rPr lang="zh-TW" altLang="en-US" sz="2100" dirty="0">
                <a:solidFill>
                  <a:schemeClr val="tx1"/>
                </a:solidFill>
              </a:rPr>
              <a:t>抗疫小知識</a:t>
            </a:r>
            <a:r>
              <a:rPr lang="en-US" altLang="zh-TW" sz="2100" dirty="0">
                <a:solidFill>
                  <a:schemeClr val="tx1"/>
                </a:solidFill>
              </a:rPr>
              <a:t>﹙</a:t>
            </a:r>
            <a:r>
              <a:rPr lang="zh-TW" altLang="en-US" sz="2100" dirty="0">
                <a:solidFill>
                  <a:schemeClr val="tx1"/>
                </a:solidFill>
              </a:rPr>
              <a:t>復課篇）」的程式，拆解為</a:t>
            </a:r>
            <a:r>
              <a:rPr lang="en-US" altLang="zh-TW" sz="2100" dirty="0">
                <a:solidFill>
                  <a:schemeClr val="tx1"/>
                </a:solidFill>
              </a:rPr>
              <a:t>4</a:t>
            </a:r>
            <a:r>
              <a:rPr lang="zh-TW" altLang="en-US" sz="2100" dirty="0">
                <a:solidFill>
                  <a:schemeClr val="tx1"/>
                </a:solidFill>
              </a:rPr>
              <a:t>個部分。</a:t>
            </a:r>
            <a:endParaRPr lang="en-US" altLang="zh-TW" sz="2100" dirty="0">
              <a:solidFill>
                <a:schemeClr val="tx1"/>
              </a:solidFill>
            </a:endParaRPr>
          </a:p>
          <a:p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44130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6</a:t>
            </a:fld>
            <a:endParaRPr lang="pt-PT" sz="1400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C8DC31A2-6238-4EF6-907B-7A02A30EE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40412"/>
              </p:ext>
            </p:extLst>
          </p:nvPr>
        </p:nvGraphicFramePr>
        <p:xfrm>
          <a:off x="390277" y="2140088"/>
          <a:ext cx="11384172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0600">
                  <a:extLst>
                    <a:ext uri="{9D8B030D-6E8A-4147-A177-3AD203B41FA5}">
                      <a16:colId xmlns:a16="http://schemas.microsoft.com/office/drawing/2014/main" val="2567078020"/>
                    </a:ext>
                  </a:extLst>
                </a:gridCol>
                <a:gridCol w="5120432">
                  <a:extLst>
                    <a:ext uri="{9D8B030D-6E8A-4147-A177-3AD203B41FA5}">
                      <a16:colId xmlns:a16="http://schemas.microsoft.com/office/drawing/2014/main" val="4293932715"/>
                    </a:ext>
                  </a:extLst>
                </a:gridCol>
                <a:gridCol w="4533140">
                  <a:extLst>
                    <a:ext uri="{9D8B030D-6E8A-4147-A177-3AD203B41FA5}">
                      <a16:colId xmlns:a16="http://schemas.microsoft.com/office/drawing/2014/main" val="2353618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目標</a:t>
                      </a:r>
                      <a:endParaRPr lang="zh-HK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學習重點</a:t>
                      </a:r>
                      <a:endParaRPr lang="zh-HK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171585"/>
                  </a:ext>
                </a:extLst>
              </a:tr>
              <a:tr h="648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一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Scratch 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平台加入籃子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角色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控制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它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左右移動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循環結構、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座標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74333"/>
                  </a:ext>
                </a:extLst>
              </a:tr>
              <a:tr h="84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二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Scratch 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平台加入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防疫圖片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另一角色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，讓它不停向下降直到碰到地面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產生隨機數字、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座標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循環結構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分支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選擇結構及設定條件句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三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當籃子成功接到防疫圖片時會加分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變數的應用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分支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選擇結構及設定條件句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0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四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當分數達至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分便會自動結束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變數的應用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設定條件句、角色作輸出用途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89124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091BB9E-8340-4E86-86DF-EB46E6CE5C64}"/>
              </a:ext>
            </a:extLst>
          </p:cNvPr>
          <p:cNvSpPr txBox="1">
            <a:spLocks/>
          </p:cNvSpPr>
          <p:nvPr/>
        </p:nvSpPr>
        <p:spPr>
          <a:xfrm>
            <a:off x="936071" y="3290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活動 </a:t>
            </a:r>
            <a:r>
              <a:rPr lang="en-US" altLang="zh-TW" sz="4400" dirty="0"/>
              <a:t>2</a:t>
            </a:r>
            <a:r>
              <a:rPr lang="zh-TW" altLang="en-US" sz="4400" dirty="0"/>
              <a:t>：編寫</a:t>
            </a:r>
            <a:r>
              <a:rPr lang="zh-TW" altLang="en-US" sz="4400" dirty="0">
                <a:solidFill>
                  <a:schemeClr val="tx1"/>
                </a:solidFill>
              </a:rPr>
              <a:t>程式 </a:t>
            </a:r>
            <a:r>
              <a:rPr lang="en-US" altLang="zh-TW" sz="4400" dirty="0">
                <a:solidFill>
                  <a:schemeClr val="tx1"/>
                </a:solidFill>
              </a:rPr>
              <a:t>- </a:t>
            </a:r>
            <a:r>
              <a:rPr lang="zh-TW" altLang="en-US" sz="4400" dirty="0">
                <a:solidFill>
                  <a:schemeClr val="tx1"/>
                </a:solidFill>
              </a:rPr>
              <a:t>基礎版</a:t>
            </a:r>
            <a:endParaRPr lang="pt-P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7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B2C6153-B752-40A4-9D88-4869902C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703" y="4690369"/>
            <a:ext cx="1321072" cy="1447241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lumMod val="40000"/>
                <a:lumOff val="60000"/>
                <a:alpha val="3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第一部分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於</a:t>
            </a:r>
            <a:r>
              <a:rPr lang="en-US" sz="2800" dirty="0">
                <a:solidFill>
                  <a:schemeClr val="tx1"/>
                </a:solidFill>
              </a:rPr>
              <a:t>Scratch </a:t>
            </a:r>
            <a:r>
              <a:rPr lang="zh-TW" altLang="en-US" sz="2800" dirty="0">
                <a:solidFill>
                  <a:schemeClr val="tx1"/>
                </a:solidFill>
              </a:rPr>
              <a:t>平台加入籃子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角色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，並編寫以下程式碼，以控制籃子左右移動</a:t>
            </a:r>
            <a:endParaRPr lang="zh-TW" altLang="en-US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2800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4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7</a:t>
            </a:fld>
            <a:endParaRPr lang="pt-PT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1F5992-3BCC-4A42-BD2E-00044840E273}"/>
              </a:ext>
            </a:extLst>
          </p:cNvPr>
          <p:cNvGrpSpPr/>
          <p:nvPr/>
        </p:nvGrpSpPr>
        <p:grpSpPr>
          <a:xfrm>
            <a:off x="1333156" y="2661070"/>
            <a:ext cx="10202831" cy="1920925"/>
            <a:chOff x="1450528" y="2676841"/>
            <a:chExt cx="10202831" cy="1920925"/>
          </a:xfrm>
        </p:grpSpPr>
        <p:sp>
          <p:nvSpPr>
            <p:cNvPr id="9" name="矩形 8"/>
            <p:cNvSpPr/>
            <p:nvPr/>
          </p:nvSpPr>
          <p:spPr>
            <a:xfrm>
              <a:off x="7885981" y="3193641"/>
              <a:ext cx="37673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/>
                <a:t>將角色定位至滑鼠的 </a:t>
              </a:r>
              <a:r>
                <a:rPr lang="en-US" altLang="zh-TW" sz="2000" dirty="0"/>
                <a:t>X </a:t>
              </a:r>
              <a:r>
                <a:rPr lang="zh-TW" altLang="en-US" sz="2000" dirty="0"/>
                <a:t>游標位置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FE313A-967B-4EE2-A905-AF2FE88836D0}"/>
                </a:ext>
              </a:extLst>
            </p:cNvPr>
            <p:cNvGrpSpPr/>
            <p:nvPr/>
          </p:nvGrpSpPr>
          <p:grpSpPr>
            <a:xfrm>
              <a:off x="1450528" y="2676841"/>
              <a:ext cx="10202831" cy="1920925"/>
              <a:chOff x="1450528" y="2668683"/>
              <a:chExt cx="10202831" cy="1920925"/>
            </a:xfrm>
          </p:grpSpPr>
          <p:pic>
            <p:nvPicPr>
              <p:cNvPr id="7" name="圖片 6"/>
              <p:cNvPicPr/>
              <p:nvPr/>
            </p:nvPicPr>
            <p:blipFill rotWithShape="1">
              <a:blip r:embed="rId3"/>
              <a:srcRect l="30804" t="49763" r="54285" b="37585"/>
              <a:stretch/>
            </p:blipFill>
            <p:spPr bwMode="auto">
              <a:xfrm>
                <a:off x="3108929" y="2675612"/>
                <a:ext cx="3609476" cy="191399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6" name="直線單箭頭接點 15"/>
              <p:cNvCxnSpPr>
                <a:cxnSpLocks/>
              </p:cNvCxnSpPr>
              <p:nvPr/>
            </p:nvCxnSpPr>
            <p:spPr>
              <a:xfrm flipH="1">
                <a:off x="6718406" y="3268837"/>
                <a:ext cx="1144468" cy="363774"/>
              </a:xfrm>
              <a:prstGeom prst="straightConnector1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7885981" y="3082806"/>
                <a:ext cx="3767378" cy="53087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382293" y="3382943"/>
                <a:ext cx="3286599" cy="72886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8" name="圖片 27"/>
              <p:cNvPicPr/>
              <p:nvPr/>
            </p:nvPicPr>
            <p:blipFill rotWithShape="1">
              <a:blip r:embed="rId4"/>
              <a:srcRect l="25825" t="46523" r="44377" b="26025"/>
              <a:stretch/>
            </p:blipFill>
            <p:spPr bwMode="auto">
              <a:xfrm>
                <a:off x="1450528" y="2668683"/>
                <a:ext cx="1543023" cy="88840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4" name="語音泡泡: 矩形 17">
            <a:extLst>
              <a:ext uri="{FF2B5EF4-FFF2-40B4-BE49-F238E27FC236}">
                <a16:creationId xmlns:a16="http://schemas.microsoft.com/office/drawing/2014/main" id="{4A053AB2-0AA2-4E4A-B339-AB1E956E5CA2}"/>
              </a:ext>
            </a:extLst>
          </p:cNvPr>
          <p:cNvSpPr/>
          <p:nvPr/>
        </p:nvSpPr>
        <p:spPr>
          <a:xfrm>
            <a:off x="1097280" y="4552948"/>
            <a:ext cx="7846423" cy="1731024"/>
          </a:xfrm>
          <a:prstGeom prst="wedgeRectCallout">
            <a:avLst>
              <a:gd name="adj1" fmla="val 64015"/>
              <a:gd name="adj2" fmla="val 304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i="0" u="none" strike="noStrike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當開新檔案時， 系統會自動設定一個「小貓」的</a:t>
            </a:r>
            <a:r>
              <a:rPr lang="zh-TW" altLang="en-US" sz="2800" u="none" strike="noStrike" dirty="0">
                <a:solidFill>
                  <a:schemeClr val="tx1"/>
                </a:solidFill>
                <a:effectLst/>
                <a:latin typeface="inherit"/>
              </a:rPr>
              <a:t>角色</a:t>
            </a:r>
            <a:r>
              <a:rPr lang="zh-TW" altLang="en-US" sz="2800" i="0" u="none" strike="noStrike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 同學可</a:t>
            </a:r>
            <a:r>
              <a:rPr lang="zh-TW" altLang="en-US" sz="2800" u="none" strike="noStrike" dirty="0">
                <a:solidFill>
                  <a:schemeClr val="tx1"/>
                </a:solidFill>
                <a:effectLst/>
                <a:latin typeface="inherit"/>
              </a:rPr>
              <a:t>刪除此預設的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</a:rPr>
              <a:t>「小貓」</a:t>
            </a:r>
            <a:r>
              <a:rPr lang="zh-TW" altLang="en-US" sz="2800" u="none" strike="noStrike" dirty="0">
                <a:solidFill>
                  <a:schemeClr val="tx1"/>
                </a:solidFill>
                <a:effectLst/>
                <a:latin typeface="inherit"/>
              </a:rPr>
              <a:t>角色，然後加以</a:t>
            </a:r>
            <a:r>
              <a:rPr lang="zh-TW" altLang="en-US" sz="2800" dirty="0">
                <a:solidFill>
                  <a:schemeClr val="tx1"/>
                </a:solidFill>
                <a:latin typeface="inherit"/>
              </a:rPr>
              <a:t>上</a:t>
            </a:r>
            <a:r>
              <a:rPr lang="zh-TW" altLang="en-US" sz="2800" u="none" strike="noStrike" dirty="0">
                <a:solidFill>
                  <a:schemeClr val="tx1"/>
                </a:solidFill>
                <a:effectLst/>
                <a:latin typeface="inherit"/>
              </a:rPr>
              <a:t>「</a:t>
            </a:r>
            <a:r>
              <a:rPr lang="zh-TW" altLang="en-US" sz="2800" dirty="0">
                <a:solidFill>
                  <a:schemeClr val="tx1"/>
                </a:solidFill>
              </a:rPr>
              <a:t>籃子」等</a:t>
            </a:r>
            <a:r>
              <a:rPr lang="zh-TW" altLang="en-US" sz="2800" dirty="0">
                <a:solidFill>
                  <a:schemeClr val="tx1"/>
                </a:solidFill>
                <a:latin typeface="inherit"/>
              </a:rPr>
              <a:t>新</a:t>
            </a:r>
            <a:r>
              <a:rPr lang="zh-TW" altLang="en-US" sz="2800" u="none" strike="noStrike" dirty="0">
                <a:solidFill>
                  <a:schemeClr val="tx1"/>
                </a:solidFill>
                <a:effectLst/>
                <a:latin typeface="inherit"/>
              </a:rPr>
              <a:t>角色，並透過</a:t>
            </a:r>
            <a:r>
              <a:rPr lang="zh-TW" altLang="en-US" sz="280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程式控制角色的動作、造型和音效。</a:t>
            </a:r>
            <a:endParaRPr lang="en-H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3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第二部分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764255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於</a:t>
            </a:r>
            <a:r>
              <a:rPr lang="en-US" sz="2800" dirty="0">
                <a:solidFill>
                  <a:schemeClr val="tx1"/>
                </a:solidFill>
              </a:rPr>
              <a:t>Scratch </a:t>
            </a:r>
            <a:r>
              <a:rPr lang="zh-TW" altLang="en-US" sz="2800" dirty="0">
                <a:solidFill>
                  <a:schemeClr val="tx1"/>
                </a:solidFill>
              </a:rPr>
              <a:t>平台加入防疫圖片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另一角色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，並編寫以下程式碼，讓防疫圖片不停向下降直到碰到地面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34195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8</a:t>
            </a:fld>
            <a:endParaRPr lang="pt-PT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EE3F78-6FDA-4C47-A7F4-B076AF3AB530}"/>
              </a:ext>
            </a:extLst>
          </p:cNvPr>
          <p:cNvGrpSpPr/>
          <p:nvPr/>
        </p:nvGrpSpPr>
        <p:grpSpPr>
          <a:xfrm>
            <a:off x="1066800" y="2589774"/>
            <a:ext cx="10698887" cy="3870011"/>
            <a:chOff x="1258518" y="2589774"/>
            <a:chExt cx="10698887" cy="3870011"/>
          </a:xfrm>
        </p:grpSpPr>
        <p:sp>
          <p:nvSpPr>
            <p:cNvPr id="6" name="矩形 5"/>
            <p:cNvSpPr/>
            <p:nvPr/>
          </p:nvSpPr>
          <p:spPr>
            <a:xfrm>
              <a:off x="8098427" y="5667940"/>
              <a:ext cx="3858978" cy="70788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當防疫圖片下降至地面時，</a:t>
              </a:r>
            </a:p>
            <a:p>
              <a:r>
                <a:rPr lang="zh-TW" altLang="en-US" sz="2000" dirty="0"/>
                <a:t>會隨機在畫面的最高處重新出現</a:t>
              </a:r>
            </a:p>
          </p:txBody>
        </p:sp>
        <p:pic>
          <p:nvPicPr>
            <p:cNvPr id="12" name="圖片 11"/>
            <p:cNvPicPr/>
            <p:nvPr/>
          </p:nvPicPr>
          <p:blipFill rotWithShape="1">
            <a:blip r:embed="rId2"/>
            <a:srcRect l="39188" t="37276" r="37876" b="32961"/>
            <a:stretch/>
          </p:blipFill>
          <p:spPr bwMode="auto">
            <a:xfrm>
              <a:off x="2902450" y="2589774"/>
              <a:ext cx="4772274" cy="38700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254722" y="4380751"/>
              <a:ext cx="4404851" cy="1150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H="1" flipV="1">
              <a:off x="7674724" y="4881349"/>
              <a:ext cx="1958940" cy="7476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5" t="26102" r="21080" b="15922"/>
            <a:stretch/>
          </p:blipFill>
          <p:spPr>
            <a:xfrm>
              <a:off x="1258518" y="2675782"/>
              <a:ext cx="1437063" cy="1712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51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第三部分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8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</a:rPr>
              <a:t>當籃子成功接到防疫圖片時會加分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dirty="0">
              <a:solidFill>
                <a:schemeClr val="tx1"/>
              </a:solidFill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79975" y="6459785"/>
            <a:ext cx="1312025" cy="365125"/>
          </a:xfrm>
        </p:spPr>
        <p:txBody>
          <a:bodyPr/>
          <a:lstStyle/>
          <a:p>
            <a:fld id="{18FAA5EE-D2FC-409A-BF74-DD67F0A6F1CD}" type="slidenum">
              <a:rPr lang="pt-PT" sz="1400" smtClean="0"/>
              <a:t>9</a:t>
            </a:fld>
            <a:endParaRPr lang="pt-PT" sz="1400" dirty="0"/>
          </a:p>
        </p:txBody>
      </p:sp>
      <p:pic>
        <p:nvPicPr>
          <p:cNvPr id="10" name="圖片 9"/>
          <p:cNvPicPr/>
          <p:nvPr/>
        </p:nvPicPr>
        <p:blipFill rotWithShape="1">
          <a:blip r:embed="rId2"/>
          <a:srcRect l="25463" t="50279" r="51782" b="27182"/>
          <a:stretch/>
        </p:blipFill>
        <p:spPr bwMode="auto">
          <a:xfrm>
            <a:off x="3270992" y="2448315"/>
            <a:ext cx="5650016" cy="378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6102" r="21080" b="15922"/>
          <a:stretch/>
        </p:blipFill>
        <p:spPr>
          <a:xfrm>
            <a:off x="1445577" y="2448315"/>
            <a:ext cx="1437063" cy="17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216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自訂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92D050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5356</TotalTime>
  <Words>1162</Words>
  <Application>Microsoft Office PowerPoint</Application>
  <PresentationFormat>寬螢幕</PresentationFormat>
  <Paragraphs>148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inherit</vt:lpstr>
      <vt:lpstr>宋体</vt:lpstr>
      <vt:lpstr>微軟正黑體</vt:lpstr>
      <vt:lpstr>新細明體</vt:lpstr>
      <vt:lpstr>Arial</vt:lpstr>
      <vt:lpstr>Calibri</vt:lpstr>
      <vt:lpstr>Calibri Light</vt:lpstr>
      <vt:lpstr>Georgia</vt:lpstr>
      <vt:lpstr>Times New Roman</vt:lpstr>
      <vt:lpstr>Verdana</vt:lpstr>
      <vt:lpstr>Wingdings</vt:lpstr>
      <vt:lpstr>Wingdings 2</vt:lpstr>
      <vt:lpstr>HDOfficeLightV0</vt:lpstr>
      <vt:lpstr>回顧</vt:lpstr>
      <vt:lpstr>科技教育學習領域 資訊和通訊科技知識範圍（初中）</vt:lpstr>
      <vt:lpstr>製作「抗疫小知識」程式 </vt:lpstr>
      <vt:lpstr>例子：</vt:lpstr>
      <vt:lpstr>活動 1：蒐集資訊（二）</vt:lpstr>
      <vt:lpstr>活動 2：編寫程式 - 基礎版</vt:lpstr>
      <vt:lpstr>PowerPoint 簡報</vt:lpstr>
      <vt:lpstr>第一部分</vt:lpstr>
      <vt:lpstr>第二部分</vt:lpstr>
      <vt:lpstr>第三部分</vt:lpstr>
      <vt:lpstr>第四部分</vt:lpstr>
      <vt:lpstr>活動 2：參考答案</vt:lpstr>
      <vt:lpstr>活動 3：編寫程式 （進階版）</vt:lpstr>
      <vt:lpstr>活動 3：編寫程式 （進階版）</vt:lpstr>
      <vt:lpstr>活動3：編寫程式 （進階版）</vt:lpstr>
      <vt:lpstr>活動 3：參考答案</vt:lpstr>
      <vt:lpstr>活動 3：參考答案</vt:lpstr>
      <vt:lpstr>活動 4：延伸活動</vt:lpstr>
      <vt:lpstr>建立活動名稱、規則及參考資料等</vt:lpstr>
      <vt:lpstr>加入更多新角色</vt:lpstr>
      <vt:lpstr>加入語音擴充功能</vt:lpstr>
      <vt:lpstr>加入自創音樂</vt:lpstr>
      <vt:lpstr> 學習總結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資訊科技教育學習領域 資訊及通訊科技知識範圍 (初中)</dc:title>
  <dc:creator>Tong Kwong Chiu</dc:creator>
  <cp:lastModifiedBy>NGAN, Wing-ki</cp:lastModifiedBy>
  <cp:revision>517</cp:revision>
  <cp:lastPrinted>2020-06-26T01:06:39Z</cp:lastPrinted>
  <dcterms:created xsi:type="dcterms:W3CDTF">2020-02-07T03:24:51Z</dcterms:created>
  <dcterms:modified xsi:type="dcterms:W3CDTF">2020-09-15T03:18:24Z</dcterms:modified>
</cp:coreProperties>
</file>